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92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3" r:id="rId12"/>
    <p:sldId id="304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05" r:id="rId26"/>
    <p:sldId id="306" r:id="rId27"/>
    <p:sldId id="308" r:id="rId28"/>
    <p:sldId id="309" r:id="rId29"/>
    <p:sldId id="340" r:id="rId30"/>
    <p:sldId id="310" r:id="rId31"/>
    <p:sldId id="311" r:id="rId32"/>
    <p:sldId id="312" r:id="rId33"/>
    <p:sldId id="313" r:id="rId34"/>
    <p:sldId id="314" r:id="rId35"/>
    <p:sldId id="316" r:id="rId36"/>
    <p:sldId id="317" r:id="rId37"/>
    <p:sldId id="318" r:id="rId38"/>
    <p:sldId id="319" r:id="rId39"/>
    <p:sldId id="257" r:id="rId40"/>
    <p:sldId id="258" r:id="rId41"/>
    <p:sldId id="259" r:id="rId42"/>
    <p:sldId id="260" r:id="rId43"/>
    <p:sldId id="261" r:id="rId44"/>
    <p:sldId id="262" r:id="rId45"/>
    <p:sldId id="263" r:id="rId46"/>
    <p:sldId id="264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0" r:id="rId55"/>
    <p:sldId id="284" r:id="rId56"/>
    <p:sldId id="285" r:id="rId57"/>
    <p:sldId id="286" r:id="rId58"/>
    <p:sldId id="321" r:id="rId59"/>
    <p:sldId id="322" r:id="rId60"/>
    <p:sldId id="323" r:id="rId61"/>
    <p:sldId id="324" r:id="rId62"/>
    <p:sldId id="327" r:id="rId6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A88C2-B334-4E85-9A51-31297C6B0050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CF71C-E6EE-4C9E-AE4C-F3A9656587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17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Solatube practices what it preaches. 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For over 90% of the workday we have our electric lights off and we let daylight drive our people and our business. </a:t>
            </a:r>
          </a:p>
          <a:p>
            <a:r>
              <a:rPr lang="en-US" baseline="0" dirty="0" smtClean="0"/>
              <a:t>The whole lobby, entry, and upstairs conference rooms and offices shown here are lit by daylight. The factory and production facilities operate almost 100% by daylighting too.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73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595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81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16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91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Study: http://www.solatube.com/sites/default/files/field/files/insert/case-study-education-westside-christian.pdf</a:t>
            </a:r>
          </a:p>
          <a:p>
            <a:r>
              <a:rPr lang="en-US" dirty="0" smtClean="0"/>
              <a:t>Installed</a:t>
            </a:r>
            <a:r>
              <a:rPr lang="en-US" baseline="0" dirty="0" smtClean="0"/>
              <a:t> 20 Solatube SkyVault M74 Core units to illuminate new gymnasium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837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Right side of the image is lit with Solatube Daylighting Systems (750 DS 0). The left side shows the yellow light. Which type of lighting do you think creates a safer, more productive environment? This same difference exists in offices, classrooms, and other buildings, as you’ll see.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046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615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80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difference</a:t>
            </a:r>
            <a:r>
              <a:rPr lang="en-US" baseline="0" dirty="0" smtClean="0"/>
              <a:t> is in the light capture (next slide).</a:t>
            </a:r>
          </a:p>
          <a:p>
            <a:r>
              <a:rPr lang="en-US" baseline="0" dirty="0" smtClean="0"/>
              <a:t>Daylighting workhorse in classrooms and offices with floor to diffuser height </a:t>
            </a:r>
            <a:r>
              <a:rPr lang="en-US" u="sng" baseline="0" dirty="0" smtClean="0"/>
              <a:t>less than </a:t>
            </a:r>
            <a:r>
              <a:rPr lang="en-US" baseline="0" dirty="0" smtClean="0"/>
              <a:t>5.5 meter.</a:t>
            </a:r>
          </a:p>
          <a:p>
            <a:r>
              <a:rPr lang="en-US" baseline="0" dirty="0" smtClean="0"/>
              <a:t>Classrooms</a:t>
            </a:r>
          </a:p>
          <a:p>
            <a:r>
              <a:rPr lang="en-US" baseline="0" dirty="0" smtClean="0"/>
              <a:t>Offices</a:t>
            </a:r>
          </a:p>
          <a:p>
            <a:r>
              <a:rPr lang="en-US" baseline="0" dirty="0" smtClean="0"/>
              <a:t>Stores</a:t>
            </a:r>
          </a:p>
          <a:p>
            <a:r>
              <a:rPr lang="en-US" baseline="0" dirty="0" smtClean="0"/>
              <a:t>Restaurants</a:t>
            </a:r>
          </a:p>
          <a:p>
            <a:r>
              <a:rPr lang="en-US" baseline="0" dirty="0" smtClean="0"/>
              <a:t>Warehouse</a:t>
            </a:r>
          </a:p>
          <a:p>
            <a:r>
              <a:rPr lang="en-US" baseline="0" dirty="0" smtClean="0"/>
              <a:t>Production facilities</a:t>
            </a:r>
          </a:p>
          <a:p>
            <a:r>
              <a:rPr lang="en-US" baseline="0" dirty="0" smtClean="0"/>
              <a:t>Multipurpose rooms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45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26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13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Equations based on:</a:t>
            </a:r>
          </a:p>
          <a:p>
            <a:r>
              <a:rPr lang="en-US" dirty="0" smtClean="0"/>
              <a:t>Anodized Alum</a:t>
            </a:r>
            <a:r>
              <a:rPr lang="en-US" baseline="0" dirty="0" smtClean="0"/>
              <a:t> – 16% of light is lost per bounce</a:t>
            </a:r>
          </a:p>
          <a:p>
            <a:r>
              <a:rPr lang="en-US" baseline="0" dirty="0" smtClean="0"/>
              <a:t>Enhanced Alum – 5% of light is lost per bounce</a:t>
            </a:r>
          </a:p>
          <a:p>
            <a:r>
              <a:rPr lang="en-US" baseline="0" dirty="0" smtClean="0"/>
              <a:t>Enhanced Silver – 3% of light is lost per bounce</a:t>
            </a:r>
          </a:p>
          <a:p>
            <a:r>
              <a:rPr lang="en-US" baseline="0" dirty="0" smtClean="0"/>
              <a:t>Solatube Spectralight - .3% loss per bounce.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374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54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7F547-7922-45F5-BCF6-E0841F8CC98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8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03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Study: http://www.solatube.com/sites/default/files/field/files/insert/case-study-education-westside-christian.pdf</a:t>
            </a:r>
          </a:p>
          <a:p>
            <a:r>
              <a:rPr lang="en-US" dirty="0" smtClean="0"/>
              <a:t>Installed</a:t>
            </a:r>
            <a:r>
              <a:rPr lang="en-US" baseline="0" dirty="0" smtClean="0"/>
              <a:t> 20 Solatube SkyVault M74 Core units to illuminate new gymnasium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2C92-A5E2-4C1F-925E-CF9F98062CB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2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87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9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73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809192" y="1612900"/>
            <a:ext cx="5544608" cy="284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4326"/>
            <a:ext cx="10515600" cy="638174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C9A3-7A4D-4349-B46D-8B02E8591D74}" type="datetimeFigureOut">
              <a:rPr lang="en-US" smtClean="0"/>
              <a:t>11/28/2017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FC75-6F76-4E81-ACF1-E0DB5F3D24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850900"/>
            <a:ext cx="10515600" cy="4953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46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346200"/>
            <a:ext cx="12192000" cy="3086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4326"/>
            <a:ext cx="10515600" cy="638174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C9A3-7A4D-4349-B46D-8B02E8591D74}" type="datetimeFigureOut">
              <a:rPr lang="en-US" smtClean="0"/>
              <a:t>11/28/2017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FC75-6F76-4E81-ACF1-E0DB5F3D24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850900"/>
            <a:ext cx="10515600" cy="4953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366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27093" y="1605775"/>
            <a:ext cx="4714240" cy="3379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4326"/>
            <a:ext cx="10515600" cy="638174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C9A3-7A4D-4349-B46D-8B02E8591D74}" type="datetimeFigureOut">
              <a:rPr lang="en-US" smtClean="0"/>
              <a:t>11/28/2017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FC75-6F76-4E81-ACF1-E0DB5F3D24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850900"/>
            <a:ext cx="10515600" cy="4953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6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7000"/>
            <a:ext cx="12192000" cy="299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C9A3-7A4D-4349-B46D-8B02E8591D74}" type="datetimeFigureOut">
              <a:rPr lang="en-US" smtClean="0"/>
              <a:t>11/28/2017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FC75-6F76-4E81-ACF1-E0DB5F3D24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064500" y="965200"/>
            <a:ext cx="2705100" cy="355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7315200" y="2692400"/>
            <a:ext cx="1295400" cy="1955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4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177714" y="1882772"/>
            <a:ext cx="2887133" cy="31189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706620" y="1882772"/>
            <a:ext cx="2887133" cy="31189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235527" y="1882772"/>
            <a:ext cx="2887133" cy="31189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4326"/>
            <a:ext cx="10515600" cy="638174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C9A3-7A4D-4349-B46D-8B02E8591D74}" type="datetimeFigureOut">
              <a:rPr lang="en-US" smtClean="0"/>
              <a:t>11/28/2017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FC75-6F76-4E81-ACF1-E0DB5F3D24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850900"/>
            <a:ext cx="10515600" cy="4953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24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565400" y="2095500"/>
            <a:ext cx="2413000" cy="304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4326"/>
            <a:ext cx="10515600" cy="638174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C9A3-7A4D-4349-B46D-8B02E8591D74}" type="datetimeFigureOut">
              <a:rPr lang="en-US" smtClean="0"/>
              <a:t>11/28/2017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FC75-6F76-4E81-ACF1-E0DB5F3D24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850900"/>
            <a:ext cx="10515600" cy="4953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9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99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30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74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81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71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27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61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7ADDE-F872-4FC9-9C27-FB0120B8ED7E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4A2B-D8C7-4CB1-B6A2-3B48384AC1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173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jp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jpeg"/><Relationship Id="rId5" Type="http://schemas.openxmlformats.org/officeDocument/2006/relationships/image" Target="../media/image2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emf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8.png"/><Relationship Id="rId3" Type="http://schemas.openxmlformats.org/officeDocument/2006/relationships/tags" Target="../tags/tag3.xml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6.png"/><Relationship Id="rId5" Type="http://schemas.openxmlformats.org/officeDocument/2006/relationships/tags" Target="../tags/tag5.xml"/><Relationship Id="rId10" Type="http://schemas.openxmlformats.org/officeDocument/2006/relationships/image" Target="../media/image55.png"/><Relationship Id="rId4" Type="http://schemas.openxmlformats.org/officeDocument/2006/relationships/tags" Target="../tags/tag4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3825" y="-9612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7" name="Rectangle 11"/>
          <p:cNvSpPr/>
          <p:nvPr/>
        </p:nvSpPr>
        <p:spPr>
          <a:xfrm>
            <a:off x="1338107" y="2120966"/>
            <a:ext cx="9520135" cy="226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" name="TextBox 13"/>
          <p:cNvSpPr txBox="1"/>
          <p:nvPr/>
        </p:nvSpPr>
        <p:spPr>
          <a:xfrm>
            <a:off x="1685759" y="2193137"/>
            <a:ext cx="86443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I.Blok</a:t>
            </a:r>
            <a:r>
              <a:rPr lang="cs-CZ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Aréna ČVUT</a:t>
            </a:r>
          </a:p>
          <a:p>
            <a:pPr algn="ctr"/>
            <a:r>
              <a:rPr lang="cs-CZ" sz="4400" dirty="0" smtClean="0">
                <a:latin typeface="Century Gothic" panose="020B0502020202020204" pitchFamily="34" charset="0"/>
              </a:rPr>
              <a:t>Technologie světlovodů </a:t>
            </a:r>
            <a:r>
              <a:rPr lang="cs-CZ" sz="4400" dirty="0" err="1" smtClean="0">
                <a:latin typeface="Century Gothic" panose="020B0502020202020204" pitchFamily="34" charset="0"/>
              </a:rPr>
              <a:t>Solatube</a:t>
            </a:r>
            <a:r>
              <a:rPr lang="cs-CZ" sz="4400" baseline="30000" dirty="0" smtClean="0">
                <a:latin typeface="Century Gothic" panose="020B0502020202020204" pitchFamily="34" charset="0"/>
              </a:rPr>
              <a:t>®</a:t>
            </a:r>
            <a:endParaRPr lang="cs-CZ" sz="4400" baseline="30000" dirty="0">
              <a:latin typeface="Century Gothic" panose="020B0502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121924" y="5125667"/>
            <a:ext cx="6096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Radomír Kučera</a:t>
            </a:r>
            <a:endParaRPr lang="cs-CZ" sz="2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dirty="0">
                <a:latin typeface="Century Gothic" panose="020B0502020202020204" pitchFamily="34" charset="0"/>
              </a:rPr>
              <a:t>o</a:t>
            </a:r>
            <a:r>
              <a:rPr lang="cs-CZ" dirty="0" smtClean="0">
                <a:latin typeface="Century Gothic" panose="020B0502020202020204" pitchFamily="34" charset="0"/>
              </a:rPr>
              <a:t>bchodní ředitel</a:t>
            </a:r>
            <a:endParaRPr lang="cs-CZ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5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52" y="2258893"/>
            <a:ext cx="5852911" cy="4382229"/>
          </a:xfrm>
          <a:prstGeom prst="rect">
            <a:avLst/>
          </a:prstGeom>
        </p:spPr>
      </p:pic>
      <p:sp>
        <p:nvSpPr>
          <p:cNvPr id="17" name="Nadpis 2"/>
          <p:cNvSpPr txBox="1">
            <a:spLocks/>
          </p:cNvSpPr>
          <p:nvPr/>
        </p:nvSpPr>
        <p:spPr>
          <a:xfrm>
            <a:off x="696000" y="792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(rozhoduje o teplotě chromatičnosti)</a:t>
            </a:r>
            <a:endParaRPr lang="cs-CZ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Nadpis 2"/>
          <p:cNvSpPr txBox="1">
            <a:spLocks/>
          </p:cNvSpPr>
          <p:nvPr/>
        </p:nvSpPr>
        <p:spPr>
          <a:xfrm>
            <a:off x="625712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zóna přenosu světla</a:t>
            </a:r>
            <a:endParaRPr lang="cs-CZ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099768" y="1440000"/>
            <a:ext cx="1925944" cy="785010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Leštěný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hliník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302146" y="1440000"/>
            <a:ext cx="1925944" cy="755729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Leštěné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stříbro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433489" y="1440000"/>
            <a:ext cx="2562368" cy="750039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 err="1" smtClean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Multipolymerní</a:t>
            </a:r>
            <a:endParaRPr lang="cs-CZ" sz="2000" dirty="0" smtClean="0">
              <a:solidFill>
                <a:srgbClr val="0082C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 smtClean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film</a:t>
            </a:r>
            <a:endParaRPr lang="en-US" sz="1600" dirty="0">
              <a:solidFill>
                <a:srgbClr val="0082C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0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696000" y="792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(rozhoduje o rozptylu světla)</a:t>
            </a:r>
            <a:endParaRPr lang="cs-CZ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625712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zóna distribuce a kontrola</a:t>
            </a:r>
            <a:endParaRPr lang="cs-CZ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104" y="3712799"/>
            <a:ext cx="1339273" cy="2059058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86" y="2196733"/>
            <a:ext cx="1344788" cy="28580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06" y="76543"/>
            <a:ext cx="3640182" cy="6705600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909563"/>
            <a:ext cx="2502198" cy="5606473"/>
          </a:xfrm>
          <a:prstGeom prst="rect">
            <a:avLst/>
          </a:prstGeom>
        </p:spPr>
      </p:pic>
      <p:sp>
        <p:nvSpPr>
          <p:cNvPr id="12" name="Nadpis 2"/>
          <p:cNvSpPr txBox="1">
            <a:spLocks/>
          </p:cNvSpPr>
          <p:nvPr/>
        </p:nvSpPr>
        <p:spPr>
          <a:xfrm>
            <a:off x="3390354" y="2113195"/>
            <a:ext cx="3888700" cy="116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necílené</a:t>
            </a:r>
            <a:endParaRPr lang="cs-CZ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Nadpis 2"/>
          <p:cNvSpPr txBox="1">
            <a:spLocks/>
          </p:cNvSpPr>
          <p:nvPr/>
        </p:nvSpPr>
        <p:spPr>
          <a:xfrm>
            <a:off x="6976092" y="4856394"/>
            <a:ext cx="3888700" cy="116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cílené</a:t>
            </a:r>
            <a:endParaRPr lang="cs-CZ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648075" y="1297436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625712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Souhrnné vlivy na výkon světlovodu</a:t>
            </a:r>
            <a:endParaRPr lang="cs-CZ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Chevron 9"/>
          <p:cNvSpPr/>
          <p:nvPr/>
        </p:nvSpPr>
        <p:spPr>
          <a:xfrm>
            <a:off x="1259727" y="1153436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1535413" y="1091144"/>
            <a:ext cx="8310647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400" dirty="0" smtClean="0">
                <a:latin typeface="Century Gothic" panose="020B0502020202020204" pitchFamily="34" charset="0"/>
              </a:rPr>
              <a:t>intenzita slunečního a oblohové zdroje dle orientace světových stran a ročního období</a:t>
            </a:r>
          </a:p>
        </p:txBody>
      </p:sp>
      <p:sp>
        <p:nvSpPr>
          <p:cNvPr id="16" name="Chevron 9"/>
          <p:cNvSpPr/>
          <p:nvPr/>
        </p:nvSpPr>
        <p:spPr>
          <a:xfrm>
            <a:off x="1230540" y="2036594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1541822" y="1964187"/>
            <a:ext cx="8310647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400" dirty="0" smtClean="0">
                <a:latin typeface="Century Gothic" panose="020B0502020202020204" pitchFamily="34" charset="0"/>
              </a:rPr>
              <a:t>vnější zastínění okolní zástavbou, konstrukcemi nebo přírodními prvky</a:t>
            </a:r>
          </a:p>
        </p:txBody>
      </p:sp>
      <p:sp>
        <p:nvSpPr>
          <p:cNvPr id="18" name="Chevron 9"/>
          <p:cNvSpPr/>
          <p:nvPr/>
        </p:nvSpPr>
        <p:spPr>
          <a:xfrm>
            <a:off x="1259727" y="3290753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1511727" y="4077210"/>
            <a:ext cx="8310647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400" dirty="0">
                <a:latin typeface="Century Gothic" panose="020B0502020202020204" pitchFamily="34" charset="0"/>
              </a:rPr>
              <a:t>t</a:t>
            </a:r>
            <a:r>
              <a:rPr lang="cs-CZ" sz="2400" dirty="0" smtClean="0">
                <a:latin typeface="Century Gothic" panose="020B0502020202020204" pitchFamily="34" charset="0"/>
              </a:rPr>
              <a:t>echnologie světlovodu = tvar a použitá optika sběrného prvku, druh a odraznost vnitřního povrchu, délka, světelná propustnost kopule a difuzéru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1535414" y="1255390"/>
            <a:ext cx="8310647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endParaRPr lang="cs-CZ" sz="2400" dirty="0" smtClean="0">
              <a:latin typeface="Century Gothic" panose="020B0502020202020204" pitchFamily="34" charset="0"/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1535413" y="3203921"/>
            <a:ext cx="8310647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400" dirty="0" smtClean="0">
                <a:latin typeface="Century Gothic" panose="020B0502020202020204" pitchFamily="34" charset="0"/>
              </a:rPr>
              <a:t>průměr tubusu, sklon střešního prvku</a:t>
            </a:r>
          </a:p>
        </p:txBody>
      </p:sp>
      <p:sp>
        <p:nvSpPr>
          <p:cNvPr id="24" name="Chevron 9"/>
          <p:cNvSpPr/>
          <p:nvPr/>
        </p:nvSpPr>
        <p:spPr>
          <a:xfrm>
            <a:off x="1259727" y="4164042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6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7200" y="3098292"/>
            <a:ext cx="11274883" cy="2412492"/>
            <a:chOff x="685800" y="6227000"/>
            <a:chExt cx="13365630" cy="28598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229350"/>
              <a:ext cx="4287926" cy="285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653" y="6229350"/>
              <a:ext cx="4287926" cy="285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506" y="6227000"/>
              <a:ext cx="4287924" cy="2857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82112" y="1440000"/>
            <a:ext cx="5827776" cy="142265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sz="1867" b="1" dirty="0" smtClean="0">
                <a:solidFill>
                  <a:schemeClr val="tx1"/>
                </a:solidFill>
                <a:latin typeface="+mn-lt"/>
                <a:cs typeface="Helvetica" pitchFamily="34" charset="0"/>
              </a:rPr>
              <a:t>Dynamická světelná scéna</a:t>
            </a:r>
            <a:endParaRPr lang="en-US" sz="1867" dirty="0">
              <a:solidFill>
                <a:schemeClr val="tx1"/>
              </a:solidFill>
              <a:latin typeface="+mn-lt"/>
              <a:cs typeface="Helvetica" pitchFamily="34" charset="0"/>
            </a:endParaRPr>
          </a:p>
          <a:p>
            <a:pPr algn="l">
              <a:buClr>
                <a:srgbClr val="0070C0"/>
              </a:buClr>
            </a:pPr>
            <a:endParaRPr lang="en-US" sz="1600" dirty="0">
              <a:solidFill>
                <a:schemeClr val="tx1"/>
              </a:solidFill>
              <a:latin typeface="+mn-lt"/>
              <a:cs typeface="Helvetica" pitchFamily="34" charset="0"/>
            </a:endParaRPr>
          </a:p>
          <a:p>
            <a:pPr algn="l">
              <a:buClr>
                <a:srgbClr val="0070C0"/>
              </a:buClr>
            </a:pPr>
            <a:r>
              <a:rPr lang="cs-CZ" sz="1600" dirty="0" smtClean="0">
                <a:solidFill>
                  <a:schemeClr val="tx1"/>
                </a:solidFill>
                <a:latin typeface="+mn-lt"/>
                <a:cs typeface="Helvetica" pitchFamily="34" charset="0"/>
              </a:rPr>
              <a:t>Světlovody umí vytvořit více hladin denního světla</a:t>
            </a:r>
          </a:p>
          <a:p>
            <a:pPr algn="l">
              <a:buClr>
                <a:srgbClr val="0070C0"/>
              </a:buClr>
            </a:pPr>
            <a:r>
              <a:rPr lang="cs-CZ" sz="1600" dirty="0" smtClean="0">
                <a:solidFill>
                  <a:schemeClr val="tx1"/>
                </a:solidFill>
                <a:latin typeface="+mn-lt"/>
                <a:cs typeface="Helvetica" pitchFamily="34" charset="0"/>
              </a:rPr>
              <a:t>pro různé potřeby</a:t>
            </a:r>
            <a:endParaRPr lang="en-US" sz="1600" dirty="0">
              <a:solidFill>
                <a:schemeClr val="tx1"/>
              </a:solidFill>
              <a:latin typeface="+mn-lt"/>
              <a:cs typeface="Helvetic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6000" y="180000"/>
            <a:ext cx="11880000" cy="720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cs-CZ" sz="4000" dirty="0">
                <a:solidFill>
                  <a:srgbClr val="0082C4"/>
                </a:solidFill>
                <a:ea typeface="+mn-ea"/>
                <a:cs typeface="+mn-cs"/>
              </a:rPr>
              <a:t>Použití světla pro různé efekty</a:t>
            </a:r>
            <a:endParaRPr lang="en-US" sz="4000" dirty="0">
              <a:solidFill>
                <a:srgbClr val="0082C4"/>
              </a:solidFill>
              <a:ea typeface="+mn-ea"/>
              <a:cs typeface="+mn-cs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2832607" y="1440000"/>
            <a:ext cx="223801" cy="257175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5599555"/>
            <a:ext cx="3617177" cy="5318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1600" dirty="0" smtClean="0">
                <a:solidFill>
                  <a:schemeClr val="tx1"/>
                </a:solidFill>
                <a:latin typeface="+mn-lt"/>
                <a:cs typeface="Helvetica" pitchFamily="34" charset="0"/>
              </a:rPr>
              <a:t>nasvětlené stěny</a:t>
            </a:r>
            <a:endParaRPr lang="en-US" sz="1600" dirty="0">
              <a:solidFill>
                <a:schemeClr val="tx1"/>
              </a:solidFill>
              <a:latin typeface="+mn-lt"/>
              <a:cs typeface="Helvetica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287412" y="5599555"/>
            <a:ext cx="3617177" cy="5318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1600" dirty="0" smtClean="0">
                <a:solidFill>
                  <a:schemeClr val="tx1"/>
                </a:solidFill>
                <a:latin typeface="+mn-lt"/>
                <a:cs typeface="Helvetica" pitchFamily="34" charset="0"/>
              </a:rPr>
              <a:t>bodové osvětlení</a:t>
            </a:r>
            <a:endParaRPr lang="en-US" sz="1600" dirty="0">
              <a:solidFill>
                <a:schemeClr val="tx1"/>
              </a:solidFill>
              <a:latin typeface="+mn-lt"/>
              <a:cs typeface="Helvetica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114906" y="5595590"/>
            <a:ext cx="3617177" cy="5318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1600" dirty="0" smtClean="0">
                <a:solidFill>
                  <a:schemeClr val="tx1"/>
                </a:solidFill>
                <a:latin typeface="+mn-lt"/>
                <a:cs typeface="Helvetica" pitchFamily="34" charset="0"/>
              </a:rPr>
              <a:t>hlavní osvětlení</a:t>
            </a:r>
            <a:endParaRPr lang="en-US" sz="1600" dirty="0">
              <a:solidFill>
                <a:schemeClr val="tx1"/>
              </a:solidFill>
              <a:latin typeface="+mn-lt"/>
              <a:cs typeface="Helvetica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68852" y="1440000"/>
            <a:ext cx="4654297" cy="1447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sz="1867" b="1" dirty="0" smtClean="0">
                <a:solidFill>
                  <a:schemeClr val="tx1"/>
                </a:solidFill>
                <a:latin typeface="+mn-lt"/>
                <a:cs typeface="Helvetica" pitchFamily="34" charset="0"/>
              </a:rPr>
              <a:t>Světelné </a:t>
            </a:r>
            <a:r>
              <a:rPr lang="cs-CZ" sz="1867" b="1" dirty="0">
                <a:solidFill>
                  <a:schemeClr val="tx1"/>
                </a:solidFill>
                <a:latin typeface="+mn-lt"/>
                <a:cs typeface="Helvetica" pitchFamily="34" charset="0"/>
              </a:rPr>
              <a:t>stěny</a:t>
            </a:r>
            <a:endParaRPr lang="en-US" sz="1867" b="1" dirty="0">
              <a:solidFill>
                <a:schemeClr val="tx1"/>
              </a:solidFill>
              <a:latin typeface="+mn-lt"/>
              <a:cs typeface="Helvetica" pitchFamily="34" charset="0"/>
            </a:endParaRPr>
          </a:p>
          <a:p>
            <a:pPr algn="l">
              <a:buClr>
                <a:srgbClr val="0070C0"/>
              </a:buClr>
            </a:pPr>
            <a:endParaRPr lang="en-US" sz="1600" dirty="0">
              <a:solidFill>
                <a:schemeClr val="tx1"/>
              </a:solidFill>
              <a:latin typeface="+mn-lt"/>
              <a:cs typeface="Helvetica" pitchFamily="34" charset="0"/>
            </a:endParaRPr>
          </a:p>
          <a:p>
            <a:pPr algn="l">
              <a:buClr>
                <a:srgbClr val="0070C0"/>
              </a:buClr>
            </a:pPr>
            <a:r>
              <a:rPr lang="cs-CZ" sz="1600" dirty="0" smtClean="0">
                <a:solidFill>
                  <a:schemeClr val="tx1"/>
                </a:solidFill>
                <a:latin typeface="+mn-lt"/>
                <a:cs typeface="Helvetica" pitchFamily="34" charset="0"/>
              </a:rPr>
              <a:t>Vizuálně rozšířené prostory pomocí světelných stěn</a:t>
            </a:r>
            <a:endParaRPr lang="en-US" sz="1600" dirty="0">
              <a:solidFill>
                <a:schemeClr val="tx1"/>
              </a:solidFill>
              <a:latin typeface="+mn-lt"/>
              <a:cs typeface="Helvetic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6000" y="180000"/>
            <a:ext cx="11880000" cy="720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cs-CZ" sz="4000" dirty="0">
                <a:solidFill>
                  <a:srgbClr val="0082C4"/>
                </a:solidFill>
                <a:ea typeface="+mn-ea"/>
                <a:cs typeface="+mn-cs"/>
              </a:rPr>
              <a:t>Použití světla pro různé efekty</a:t>
            </a:r>
            <a:endParaRPr lang="en-US" sz="4000" dirty="0">
              <a:solidFill>
                <a:srgbClr val="0082C4"/>
              </a:solidFill>
              <a:ea typeface="+mn-ea"/>
              <a:cs typeface="+mn-cs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45256" y="1440000"/>
            <a:ext cx="205897" cy="257175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6" y="2464241"/>
            <a:ext cx="5277104" cy="35158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600" y="2464241"/>
            <a:ext cx="5295101" cy="354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0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sp>
        <p:nvSpPr>
          <p:cNvPr id="9" name="TextBox 82"/>
          <p:cNvSpPr txBox="1"/>
          <p:nvPr/>
        </p:nvSpPr>
        <p:spPr>
          <a:xfrm>
            <a:off x="696000" y="5400000"/>
            <a:ext cx="10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SkyVault série </a:t>
            </a:r>
            <a:r>
              <a:rPr lang="cs-CZ" dirty="0"/>
              <a:t>M74 DS s prvkem</a:t>
            </a:r>
            <a:r>
              <a:rPr lang="en-US" dirty="0"/>
              <a:t> Amplifier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14136"/>
          <a:stretch/>
        </p:blipFill>
        <p:spPr>
          <a:xfrm>
            <a:off x="938315" y="483690"/>
            <a:ext cx="10315370" cy="5558400"/>
          </a:xfrm>
          <a:prstGeom prst="rect">
            <a:avLst/>
          </a:prstGeom>
        </p:spPr>
      </p:pic>
      <p:pic>
        <p:nvPicPr>
          <p:cNvPr id="2050" name="Picture 2" descr="Výsledek obrázku pro olympiáda pek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r="23750"/>
          <a:stretch/>
        </p:blipFill>
        <p:spPr bwMode="auto">
          <a:xfrm>
            <a:off x="317500" y="483690"/>
            <a:ext cx="21717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olympiáda ri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 t="10590" r="7139" b="10590"/>
          <a:stretch/>
        </p:blipFill>
        <p:spPr bwMode="auto">
          <a:xfrm>
            <a:off x="361946" y="3388815"/>
            <a:ext cx="2127254" cy="269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35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pepsi fir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663" y="5958200"/>
            <a:ext cx="2159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41988" y="330892"/>
            <a:ext cx="11265919" cy="5558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30200" dist="63500" dir="8100000" sx="101000" sy="101000" algn="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00" y="342900"/>
            <a:ext cx="8316000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mercedes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t="8734" r="26756" b="44453"/>
          <a:stretch/>
        </p:blipFill>
        <p:spPr bwMode="auto">
          <a:xfrm>
            <a:off x="2322903" y="5987577"/>
            <a:ext cx="890197" cy="78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ýsledek obrázku pro mercedes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" t="59392" r="195" b="21266"/>
          <a:stretch/>
        </p:blipFill>
        <p:spPr bwMode="auto">
          <a:xfrm>
            <a:off x="3146425" y="6072375"/>
            <a:ext cx="3406775" cy="5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41988" y="330892"/>
            <a:ext cx="11265919" cy="5558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30200" dist="63500" dir="8100000" sx="101000" sy="101000" algn="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" b="18195"/>
          <a:stretch/>
        </p:blipFill>
        <p:spPr>
          <a:xfrm>
            <a:off x="933333" y="330892"/>
            <a:ext cx="10325334" cy="55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41988" y="330892"/>
            <a:ext cx="11265919" cy="5558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30200" dist="63500" dir="8100000" sx="101000" sy="101000" algn="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1"/>
          <a:stretch/>
        </p:blipFill>
        <p:spPr>
          <a:xfrm>
            <a:off x="441988" y="330892"/>
            <a:ext cx="5254994" cy="55584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" b="11533"/>
          <a:stretch/>
        </p:blipFill>
        <p:spPr>
          <a:xfrm>
            <a:off x="6712546" y="330892"/>
            <a:ext cx="4995361" cy="5558400"/>
          </a:xfrm>
          <a:prstGeom prst="rect">
            <a:avLst/>
          </a:prstGeom>
        </p:spPr>
      </p:pic>
      <p:sp>
        <p:nvSpPr>
          <p:cNvPr id="6" name="TextBox 82"/>
          <p:cNvSpPr txBox="1"/>
          <p:nvPr/>
        </p:nvSpPr>
        <p:spPr>
          <a:xfrm>
            <a:off x="696000" y="6120000"/>
            <a:ext cx="10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SolaMaster série 330 DS – 530mm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41988" y="330892"/>
            <a:ext cx="11265919" cy="5558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30200" dist="63500" dir="8100000" sx="101000" sy="101000" algn="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8" b="9445"/>
          <a:stretch/>
        </p:blipFill>
        <p:spPr>
          <a:xfrm>
            <a:off x="984249" y="330892"/>
            <a:ext cx="10223503" cy="5558400"/>
          </a:xfrm>
          <a:prstGeom prst="rect">
            <a:avLst/>
          </a:prstGeom>
        </p:spPr>
      </p:pic>
      <p:sp>
        <p:nvSpPr>
          <p:cNvPr id="5" name="TextBox 82"/>
          <p:cNvSpPr txBox="1"/>
          <p:nvPr/>
        </p:nvSpPr>
        <p:spPr>
          <a:xfrm>
            <a:off x="696000" y="6120000"/>
            <a:ext cx="10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SolaMaster série 330 DS – 530mm 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00" y="288000"/>
            <a:ext cx="10800000" cy="720000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0082C4"/>
                </a:solidFill>
                <a:ea typeface="+mn-ea"/>
                <a:cs typeface="+mn-cs"/>
              </a:rPr>
              <a:t>Solatube International, Inc.</a:t>
            </a:r>
            <a:endParaRPr lang="en-US" sz="4000" dirty="0">
              <a:solidFill>
                <a:srgbClr val="0082C4"/>
              </a:solidFill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1800" dirty="0" smtClean="0">
                <a:latin typeface="+mj-lt"/>
              </a:rPr>
              <a:t>Inovace v denním osvětlení</a:t>
            </a:r>
            <a:endParaRPr lang="en-US" sz="18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17638"/>
            <a:ext cx="12192000" cy="1841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74226" y="1495670"/>
            <a:ext cx="51083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buFont typeface="Arial" panose="020B0604020202020204" pitchFamily="34" charset="0"/>
              <a:buChar char="•"/>
            </a:pPr>
            <a:r>
              <a:rPr lang="cs-CZ" sz="2000" dirty="0" smtClean="0"/>
              <a:t>Světový lídr a výrobce tubusových denních systémů – světlovodů od roku 1991</a:t>
            </a:r>
            <a:endParaRPr lang="en-US" sz="2000" dirty="0"/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cs-CZ" sz="2000" dirty="0" smtClean="0"/>
              <a:t>Celosvětová distribuce do 95 zemí světa</a:t>
            </a:r>
            <a:endParaRPr lang="en-US" sz="2000" dirty="0"/>
          </a:p>
          <a:p>
            <a:endParaRPr lang="en-US" sz="2000" dirty="0"/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cs-CZ" sz="2000" dirty="0" smtClean="0"/>
              <a:t>WT-WINDOWS TOMORROW s.r.o.</a:t>
            </a:r>
          </a:p>
          <a:p>
            <a:pPr marL="266700"/>
            <a:r>
              <a:rPr lang="cs-CZ" sz="2000" dirty="0" smtClean="0"/>
              <a:t>výhradní distributor světlovodů Solatube</a:t>
            </a:r>
          </a:p>
          <a:p>
            <a:pPr marL="266700"/>
            <a:r>
              <a:rPr lang="cs-CZ" sz="2000" dirty="0" smtClean="0"/>
              <a:t>do České Republiky</a:t>
            </a:r>
          </a:p>
          <a:p>
            <a:pPr marL="266700"/>
            <a:r>
              <a:rPr lang="cs-CZ" sz="2000" dirty="0" smtClean="0"/>
              <a:t>realizace světlovodů již 20 let</a:t>
            </a:r>
            <a:endParaRPr lang="cs-CZ" sz="2000" dirty="0"/>
          </a:p>
          <a:p>
            <a:pPr marL="266700"/>
            <a:r>
              <a:rPr lang="cs-CZ" sz="2000" dirty="0" smtClean="0"/>
              <a:t>návrhy, světlené studie a posudky</a:t>
            </a:r>
            <a:endParaRPr lang="en-US" sz="2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355414" y="4991100"/>
            <a:ext cx="2673047" cy="1866900"/>
            <a:chOff x="533121" y="7486650"/>
            <a:chExt cx="4009569" cy="2800350"/>
          </a:xfrm>
        </p:grpSpPr>
        <p:grpSp>
          <p:nvGrpSpPr>
            <p:cNvPr id="23" name="Group 22"/>
            <p:cNvGrpSpPr/>
            <p:nvPr/>
          </p:nvGrpSpPr>
          <p:grpSpPr>
            <a:xfrm>
              <a:off x="3731161" y="7486650"/>
              <a:ext cx="811529" cy="2800350"/>
              <a:chOff x="3470510" y="3829050"/>
              <a:chExt cx="685799" cy="264795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3551472" y="3829050"/>
                <a:ext cx="604837" cy="1333499"/>
              </a:xfrm>
              <a:prstGeom prst="line">
                <a:avLst/>
              </a:prstGeom>
              <a:ln w="571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3470510" y="5153025"/>
                <a:ext cx="676273" cy="1323975"/>
              </a:xfrm>
              <a:prstGeom prst="line">
                <a:avLst/>
              </a:prstGeom>
              <a:ln w="571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552450" y="7848600"/>
              <a:ext cx="34556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accent1"/>
                  </a:solidFill>
                </a:rPr>
                <a:t>První patent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3121" y="8339541"/>
              <a:ext cx="3455667" cy="166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/>
                <a:t>První patentovaný výrobek byl uveden již v roce 1986.</a:t>
              </a:r>
            </a:p>
            <a:p>
              <a:r>
                <a:rPr lang="cs-CZ" b="1" dirty="0" err="1" smtClean="0"/>
                <a:t>Steve</a:t>
              </a:r>
              <a:r>
                <a:rPr lang="cs-CZ" b="1" dirty="0" smtClean="0"/>
                <a:t> </a:t>
              </a:r>
              <a:r>
                <a:rPr lang="cs-CZ" b="1" dirty="0" err="1" smtClean="0"/>
                <a:t>Sutton</a:t>
              </a:r>
              <a:endParaRPr lang="en-US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294558" y="4991100"/>
            <a:ext cx="2780929" cy="1866900"/>
            <a:chOff x="5258357" y="7486650"/>
            <a:chExt cx="4171393" cy="2800350"/>
          </a:xfrm>
        </p:grpSpPr>
        <p:grpSp>
          <p:nvGrpSpPr>
            <p:cNvPr id="24" name="Group 23"/>
            <p:cNvGrpSpPr/>
            <p:nvPr/>
          </p:nvGrpSpPr>
          <p:grpSpPr>
            <a:xfrm>
              <a:off x="8618219" y="7486650"/>
              <a:ext cx="811531" cy="2800350"/>
              <a:chOff x="3752850" y="3829050"/>
              <a:chExt cx="685800" cy="264795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3833814" y="3829050"/>
                <a:ext cx="604836" cy="1333500"/>
              </a:xfrm>
              <a:prstGeom prst="line">
                <a:avLst/>
              </a:prstGeom>
              <a:ln w="571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3752850" y="5153025"/>
                <a:ext cx="676273" cy="1323975"/>
              </a:xfrm>
              <a:prstGeom prst="line">
                <a:avLst/>
              </a:prstGeom>
              <a:ln w="571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5258358" y="7848600"/>
              <a:ext cx="34556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accent1"/>
                  </a:solidFill>
                </a:rPr>
                <a:t>Lídr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58357" y="8339541"/>
              <a:ext cx="3607512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Od roku 1992 komerční prodej v Severní Americe.</a:t>
              </a:r>
              <a:endParaRPr lang="en-US" sz="16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418385" y="4991100"/>
            <a:ext cx="2844800" cy="1866900"/>
            <a:chOff x="9715500" y="7486650"/>
            <a:chExt cx="4267200" cy="2800350"/>
          </a:xfrm>
        </p:grpSpPr>
        <p:grpSp>
          <p:nvGrpSpPr>
            <p:cNvPr id="27" name="Group 26"/>
            <p:cNvGrpSpPr/>
            <p:nvPr/>
          </p:nvGrpSpPr>
          <p:grpSpPr>
            <a:xfrm>
              <a:off x="13171169" y="7486650"/>
              <a:ext cx="811531" cy="2800350"/>
              <a:chOff x="3752850" y="3829050"/>
              <a:chExt cx="685800" cy="264795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833814" y="3829050"/>
                <a:ext cx="604836" cy="1333500"/>
              </a:xfrm>
              <a:prstGeom prst="line">
                <a:avLst/>
              </a:prstGeom>
              <a:ln w="571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3752850" y="5153025"/>
                <a:ext cx="676273" cy="1323975"/>
              </a:xfrm>
              <a:prstGeom prst="line">
                <a:avLst/>
              </a:prstGeom>
              <a:ln w="571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9715502" y="7848600"/>
              <a:ext cx="34556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accent1"/>
                  </a:solidFill>
                </a:rPr>
                <a:t>Inovátor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715500" y="8343900"/>
              <a:ext cx="3741419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Vyvinutí průkopnických optických zařízení a přelomové technologie pro distribuci denního světla.</a:t>
              </a:r>
              <a:endParaRPr lang="en-US" sz="16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448429" y="5232398"/>
            <a:ext cx="2431522" cy="1407418"/>
            <a:chOff x="14172643" y="7848600"/>
            <a:chExt cx="3647283" cy="2111127"/>
          </a:xfrm>
        </p:grpSpPr>
        <p:sp>
          <p:nvSpPr>
            <p:cNvPr id="31" name="TextBox 30"/>
            <p:cNvSpPr txBox="1"/>
            <p:nvPr/>
          </p:nvSpPr>
          <p:spPr>
            <a:xfrm>
              <a:off x="14172645" y="7848600"/>
              <a:ext cx="34556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accent1"/>
                  </a:solidFill>
                </a:rPr>
                <a:t>Nejdůvěryhodnější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172643" y="8343900"/>
              <a:ext cx="364728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Milióny zákazníků si užívá výhody světlovodů ve školách, domech a na pracovištích.</a:t>
              </a:r>
              <a:endParaRPr lang="en-US" sz="1600" dirty="0"/>
            </a:p>
          </p:txBody>
        </p:sp>
      </p:grpSp>
      <p:pic>
        <p:nvPicPr>
          <p:cNvPr id="34" name="Obrázek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t="3168" r="15774" b="4051"/>
          <a:stretch/>
        </p:blipFill>
        <p:spPr bwMode="auto">
          <a:xfrm>
            <a:off x="8156943" y="968996"/>
            <a:ext cx="3898809" cy="402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36"/>
          <a:stretch/>
        </p:blipFill>
        <p:spPr>
          <a:xfrm>
            <a:off x="5429618" y="1764891"/>
            <a:ext cx="2727325" cy="269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41988" y="330892"/>
            <a:ext cx="11265919" cy="5558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30200" dist="63500" dir="8100000" sx="101000" sy="101000" algn="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"/>
          <a:stretch/>
        </p:blipFill>
        <p:spPr>
          <a:xfrm>
            <a:off x="818209" y="331290"/>
            <a:ext cx="10555582" cy="5558400"/>
          </a:xfrm>
          <a:prstGeom prst="rect">
            <a:avLst/>
          </a:prstGeom>
        </p:spPr>
      </p:pic>
      <p:sp>
        <p:nvSpPr>
          <p:cNvPr id="5" name="TextBox 82"/>
          <p:cNvSpPr txBox="1"/>
          <p:nvPr/>
        </p:nvSpPr>
        <p:spPr>
          <a:xfrm>
            <a:off x="696000" y="6120000"/>
            <a:ext cx="10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SolaMaster série 330 DS – 530mm 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441987" y="483292"/>
            <a:ext cx="11265919" cy="5558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30200" dist="63500" dir="8100000" sx="101000" sy="101000" algn="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/>
          <a:stretch/>
        </p:blipFill>
        <p:spPr>
          <a:xfrm>
            <a:off x="441987" y="482894"/>
            <a:ext cx="6811787" cy="5558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7640784" y="482894"/>
            <a:ext cx="4067122" cy="55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4115" y="491418"/>
            <a:ext cx="11265919" cy="5558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30200" dist="63500" dir="8100000" sx="101000" sy="101000" algn="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63412" y="5306125"/>
            <a:ext cx="11266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umělé osvětlení                                                                                      denní osvětlení</a:t>
            </a:r>
            <a:endParaRPr lang="en-US" sz="1600" dirty="0"/>
          </a:p>
        </p:txBody>
      </p:sp>
      <p:pic>
        <p:nvPicPr>
          <p:cNvPr id="12" name="Picture Placehold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96" y="491419"/>
            <a:ext cx="6094562" cy="460755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491418"/>
            <a:ext cx="5620512" cy="46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0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41212" y="327620"/>
            <a:ext cx="11265919" cy="5558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30200" dist="63500" dir="8100000" sx="101000" sy="101000" algn="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r="7758"/>
          <a:stretch/>
        </p:blipFill>
        <p:spPr>
          <a:xfrm>
            <a:off x="441212" y="318062"/>
            <a:ext cx="3339480" cy="556835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18" b="17303"/>
          <a:stretch/>
        </p:blipFill>
        <p:spPr>
          <a:xfrm>
            <a:off x="8410995" y="337207"/>
            <a:ext cx="3296136" cy="555876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6" b="18634"/>
          <a:stretch/>
        </p:blipFill>
        <p:spPr>
          <a:xfrm>
            <a:off x="3958586" y="318062"/>
            <a:ext cx="4301848" cy="5568355"/>
          </a:xfrm>
          <a:prstGeom prst="rect">
            <a:avLst/>
          </a:prstGeom>
        </p:spPr>
      </p:pic>
      <p:sp>
        <p:nvSpPr>
          <p:cNvPr id="13" name="TextBox 82"/>
          <p:cNvSpPr txBox="1"/>
          <p:nvPr/>
        </p:nvSpPr>
        <p:spPr>
          <a:xfrm>
            <a:off x="696000" y="6120000"/>
            <a:ext cx="10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Brighten</a:t>
            </a:r>
            <a:r>
              <a:rPr lang="cs-CZ" dirty="0" smtClean="0"/>
              <a:t> Up série 290 DS – 350mm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41988" y="330892"/>
            <a:ext cx="11265919" cy="5558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30200" dist="63500" dir="8100000" sx="101000" sy="101000" algn="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4" name="Zástupný symbol pro obrázek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3454" r="2950" b="5978"/>
          <a:stretch/>
        </p:blipFill>
        <p:spPr>
          <a:xfrm>
            <a:off x="441987" y="330892"/>
            <a:ext cx="2444087" cy="3446487"/>
          </a:xfrm>
        </p:spPr>
      </p:pic>
      <p:pic>
        <p:nvPicPr>
          <p:cNvPr id="6" name="Zástupný symbol pro obrázek 5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2395" r="7706"/>
          <a:stretch/>
        </p:blipFill>
        <p:spPr>
          <a:xfrm>
            <a:off x="3048000" y="330892"/>
            <a:ext cx="5479226" cy="345492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20208"/>
          <a:stretch/>
        </p:blipFill>
        <p:spPr bwMode="auto">
          <a:xfrm>
            <a:off x="8686800" y="331290"/>
            <a:ext cx="3021107" cy="55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0"/>
          <a:stretch/>
        </p:blipFill>
        <p:spPr>
          <a:xfrm>
            <a:off x="441985" y="3908159"/>
            <a:ext cx="8085241" cy="19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7" name="Rectangle 11"/>
          <p:cNvSpPr/>
          <p:nvPr/>
        </p:nvSpPr>
        <p:spPr>
          <a:xfrm>
            <a:off x="1776000" y="2301251"/>
            <a:ext cx="8644350" cy="226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" name="TextBox 13"/>
          <p:cNvSpPr txBox="1"/>
          <p:nvPr/>
        </p:nvSpPr>
        <p:spPr>
          <a:xfrm>
            <a:off x="1956000" y="2445593"/>
            <a:ext cx="828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II.Blok</a:t>
            </a:r>
            <a:r>
              <a:rPr lang="cs-CZ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Aréna ČVUT</a:t>
            </a:r>
            <a:endParaRPr lang="cs-CZ" sz="4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400" dirty="0" smtClean="0">
                <a:latin typeface="Century Gothic" panose="020B0502020202020204" pitchFamily="34" charset="0"/>
              </a:rPr>
              <a:t>Návrh denního osvětlení – legislativa a norma</a:t>
            </a:r>
            <a:endParaRPr lang="cs-CZ" sz="4400" dirty="0">
              <a:latin typeface="Century Gothic" panose="020B0502020202020204" pitchFamily="34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776000" y="5054621"/>
            <a:ext cx="3674926" cy="181588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Martin </a:t>
            </a:r>
            <a:r>
              <a:rPr lang="cs-CZ" sz="32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Krejný</a:t>
            </a:r>
            <a:endParaRPr lang="cs-CZ" sz="32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dirty="0" smtClean="0">
                <a:latin typeface="Century Gothic" panose="020B0502020202020204" pitchFamily="34" charset="0"/>
              </a:rPr>
              <a:t>návrhář a výpočtář DO</a:t>
            </a:r>
          </a:p>
          <a:p>
            <a:pPr>
              <a:lnSpc>
                <a:spcPct val="150000"/>
              </a:lnSpc>
            </a:pPr>
            <a:endParaRPr lang="cs-CZ" sz="2000" dirty="0" smtClean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Denní osvětlení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530475" y="2393162"/>
            <a:ext cx="10800000" cy="240065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elektromagnetické záření v rozsahu viditelného spektra 380 až 760 </a:t>
            </a:r>
            <a:r>
              <a:rPr lang="cs-CZ" sz="2000" dirty="0" err="1" smtClean="0">
                <a:latin typeface="Century Gothic" panose="020B0502020202020204" pitchFamily="34" charset="0"/>
              </a:rPr>
              <a:t>nm</a:t>
            </a:r>
            <a:endParaRPr lang="cs-CZ" sz="2000" dirty="0" smtClean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výhody</a:t>
            </a:r>
            <a:r>
              <a:rPr lang="cs-CZ" sz="2000" dirty="0">
                <a:latin typeface="Century Gothic" panose="020B0502020202020204" pitchFamily="34" charset="0"/>
              </a:rPr>
              <a:t>: zdravotní – hygienické, ekonomické, </a:t>
            </a:r>
            <a:r>
              <a:rPr lang="cs-CZ" sz="2000" dirty="0" smtClean="0">
                <a:latin typeface="Century Gothic" panose="020B0502020202020204" pitchFamily="34" charset="0"/>
              </a:rPr>
              <a:t>ekologické</a:t>
            </a:r>
          </a:p>
          <a:p>
            <a:pPr>
              <a:lnSpc>
                <a:spcPct val="150000"/>
              </a:lnSpc>
              <a:buSzPct val="120000"/>
            </a:pPr>
            <a:endParaRPr lang="cs-CZ" sz="2000" dirty="0" smtClean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>
                <a:latin typeface="Century Gothic" panose="020B0502020202020204" pitchFamily="34" charset="0"/>
              </a:rPr>
              <a:t>oslunění – přímé sluneční </a:t>
            </a:r>
            <a:r>
              <a:rPr lang="cs-CZ" sz="2000" dirty="0" smtClean="0">
                <a:latin typeface="Century Gothic" panose="020B0502020202020204" pitchFamily="34" charset="0"/>
              </a:rPr>
              <a:t>záření</a:t>
            </a: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b="1" dirty="0" smtClean="0">
                <a:latin typeface="Century Gothic" panose="020B0502020202020204" pitchFamily="34" charset="0"/>
              </a:rPr>
              <a:t>osvětlení </a:t>
            </a:r>
            <a:r>
              <a:rPr lang="cs-CZ" sz="2000" b="1" dirty="0">
                <a:latin typeface="Century Gothic" panose="020B0502020202020204" pitchFamily="34" charset="0"/>
              </a:rPr>
              <a:t>– světlo rozptýlené v </a:t>
            </a:r>
            <a:r>
              <a:rPr lang="cs-CZ" sz="2000" b="1" dirty="0" smtClean="0">
                <a:latin typeface="Century Gothic" panose="020B0502020202020204" pitchFamily="34" charset="0"/>
              </a:rPr>
              <a:t>atmosféře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947" y="3398734"/>
            <a:ext cx="3080857" cy="25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8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1" descr="building.pdf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7427" r="6907" b="8504"/>
          <a:stretch/>
        </p:blipFill>
        <p:spPr bwMode="auto">
          <a:xfrm>
            <a:off x="-1" y="179006"/>
            <a:ext cx="8850923" cy="667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44354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Osvětlovací systémy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8" name="Picture 39" descr="skylightbox.pd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229" y="1441543"/>
            <a:ext cx="803479" cy="95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 descr="skylightrays.pdf"/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/>
          <a:stretch/>
        </p:blipFill>
        <p:spPr bwMode="auto">
          <a:xfrm>
            <a:off x="2979420" y="2286000"/>
            <a:ext cx="4518660" cy="169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7" descr="2ndstor.pd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866" y="1753281"/>
            <a:ext cx="1474374" cy="296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2" descr="solatuberays.ai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48" y="4611582"/>
            <a:ext cx="5553292" cy="158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28"/>
          <p:cNvGrpSpPr>
            <a:grpSpLocks/>
          </p:cNvGrpSpPr>
          <p:nvPr/>
        </p:nvGrpSpPr>
        <p:grpSpPr bwMode="auto">
          <a:xfrm>
            <a:off x="4425459" y="2293242"/>
            <a:ext cx="3770434" cy="3898758"/>
            <a:chOff x="3975100" y="2142855"/>
            <a:chExt cx="2629485" cy="3614561"/>
          </a:xfrm>
        </p:grpSpPr>
        <p:pic>
          <p:nvPicPr>
            <p:cNvPr id="14" name="Picture 19" descr="siderays.pdf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385" y="2142855"/>
              <a:ext cx="2616200" cy="1553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7" descr="siderays.pdf"/>
            <p:cNvPicPr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100" y="4242945"/>
              <a:ext cx="2629485" cy="151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Pětiúhelník 18"/>
          <p:cNvSpPr>
            <a:spLocks/>
          </p:cNvSpPr>
          <p:nvPr/>
        </p:nvSpPr>
        <p:spPr>
          <a:xfrm rot="10800000">
            <a:off x="8639999" y="2642199"/>
            <a:ext cx="3380219" cy="1916251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Box 4"/>
          <p:cNvSpPr txBox="1"/>
          <p:nvPr/>
        </p:nvSpPr>
        <p:spPr>
          <a:xfrm>
            <a:off x="9500214" y="2826566"/>
            <a:ext cx="2520004" cy="15696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boční</a:t>
            </a:r>
          </a:p>
          <a:p>
            <a:r>
              <a:rPr lang="cs-CZ" sz="2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horní kombinované</a:t>
            </a:r>
          </a:p>
          <a:p>
            <a:r>
              <a:rPr lang="cs-CZ" sz="2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druhotné</a:t>
            </a:r>
            <a:endParaRPr lang="en-US" sz="2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8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Osvětlovací technologie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3" y="2611005"/>
            <a:ext cx="3810910" cy="233680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911" y="2611005"/>
            <a:ext cx="3601155" cy="2374281"/>
          </a:xfrm>
          <a:prstGeom prst="rect">
            <a:avLst/>
          </a:prstGeom>
        </p:spPr>
      </p:pic>
      <p:sp>
        <p:nvSpPr>
          <p:cNvPr id="15" name="TextBox 11"/>
          <p:cNvSpPr txBox="1"/>
          <p:nvPr/>
        </p:nvSpPr>
        <p:spPr>
          <a:xfrm>
            <a:off x="1795014" y="2272451"/>
            <a:ext cx="66075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67" dirty="0" smtClean="0"/>
              <a:t>okna</a:t>
            </a:r>
            <a:endParaRPr lang="en-US" sz="1867" dirty="0"/>
          </a:p>
        </p:txBody>
      </p:sp>
      <p:sp>
        <p:nvSpPr>
          <p:cNvPr id="16" name="TextBox 13"/>
          <p:cNvSpPr txBox="1"/>
          <p:nvPr/>
        </p:nvSpPr>
        <p:spPr>
          <a:xfrm>
            <a:off x="5604495" y="2272451"/>
            <a:ext cx="90358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67" dirty="0" smtClean="0"/>
              <a:t>světlíky</a:t>
            </a:r>
            <a:endParaRPr lang="en-US" sz="1867" dirty="0"/>
          </a:p>
        </p:txBody>
      </p:sp>
      <p:sp>
        <p:nvSpPr>
          <p:cNvPr id="17" name="TextBox 14"/>
          <p:cNvSpPr txBox="1"/>
          <p:nvPr/>
        </p:nvSpPr>
        <p:spPr>
          <a:xfrm>
            <a:off x="9236290" y="2286341"/>
            <a:ext cx="12225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67" dirty="0" smtClean="0"/>
              <a:t>světlovody</a:t>
            </a:r>
            <a:endParaRPr lang="en-US" sz="1867" dirty="0"/>
          </a:p>
        </p:txBody>
      </p:sp>
      <p:pic>
        <p:nvPicPr>
          <p:cNvPr id="19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8374" y="2624896"/>
            <a:ext cx="3595737" cy="2374281"/>
          </a:xfrm>
          <a:prstGeom prst="rect">
            <a:avLst/>
          </a:prstGeom>
        </p:spPr>
      </p:pic>
      <p:sp>
        <p:nvSpPr>
          <p:cNvPr id="20" name="TextBox 4"/>
          <p:cNvSpPr txBox="1"/>
          <p:nvPr/>
        </p:nvSpPr>
        <p:spPr>
          <a:xfrm>
            <a:off x="520950" y="5452725"/>
            <a:ext cx="10800000" cy="101566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ostatní: anglické dvorky, luxfery, …</a:t>
            </a:r>
            <a:endParaRPr 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SzPct val="120000"/>
            </a:pPr>
            <a:endParaRPr lang="cs-CZ" sz="2000" dirty="0">
              <a:latin typeface="Century Gothic" panose="020B0502020202020204" pitchFamily="34" charset="0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1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t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20000"/>
            <a:ext cx="3380219" cy="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32" y="543450"/>
            <a:ext cx="2139166" cy="5845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08" y="635979"/>
            <a:ext cx="1713213" cy="588917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14326"/>
            <a:ext cx="10515600" cy="638174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0082C4"/>
                </a:solidFill>
                <a:ea typeface="+mn-ea"/>
                <a:cs typeface="+mn-cs"/>
              </a:rPr>
              <a:t>Technologie světlovodů</a:t>
            </a:r>
            <a:endParaRPr lang="en-US" sz="4000" dirty="0">
              <a:solidFill>
                <a:srgbClr val="0082C4"/>
              </a:solidFill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0515" y="1612901"/>
            <a:ext cx="4724400" cy="435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33" dirty="0" smtClean="0"/>
              <a:t>Zachycení</a:t>
            </a:r>
            <a:endParaRPr lang="en-US" sz="2133" dirty="0"/>
          </a:p>
          <a:p>
            <a:pPr algn="ctr"/>
            <a:endParaRPr lang="en-US" sz="2133" dirty="0"/>
          </a:p>
          <a:p>
            <a:pPr algn="ctr"/>
            <a:endParaRPr lang="en-US" sz="2133" dirty="0"/>
          </a:p>
          <a:p>
            <a:pPr algn="ctr"/>
            <a:endParaRPr lang="en-US" sz="2133" dirty="0"/>
          </a:p>
          <a:p>
            <a:pPr algn="ctr"/>
            <a:endParaRPr lang="en-US" sz="2133" dirty="0"/>
          </a:p>
          <a:p>
            <a:pPr algn="ctr"/>
            <a:endParaRPr lang="en-US" sz="2133" dirty="0"/>
          </a:p>
          <a:p>
            <a:pPr algn="ctr"/>
            <a:r>
              <a:rPr lang="cs-CZ" sz="2133" dirty="0" smtClean="0"/>
              <a:t>Přenos</a:t>
            </a:r>
            <a:endParaRPr lang="en-US" sz="2133" dirty="0"/>
          </a:p>
          <a:p>
            <a:pPr algn="ctr"/>
            <a:endParaRPr lang="en-US" sz="2133" dirty="0"/>
          </a:p>
          <a:p>
            <a:pPr algn="ctr"/>
            <a:endParaRPr lang="en-US" sz="2133" dirty="0"/>
          </a:p>
          <a:p>
            <a:pPr algn="ctr"/>
            <a:endParaRPr lang="en-US" sz="2133" dirty="0"/>
          </a:p>
          <a:p>
            <a:pPr algn="ctr"/>
            <a:endParaRPr lang="en-US" sz="2133" dirty="0"/>
          </a:p>
          <a:p>
            <a:pPr algn="ctr"/>
            <a:endParaRPr lang="en-US" sz="2133" dirty="0"/>
          </a:p>
          <a:p>
            <a:pPr algn="ctr"/>
            <a:r>
              <a:rPr lang="cs-CZ" sz="2133" dirty="0" smtClean="0"/>
              <a:t>Distribuce </a:t>
            </a:r>
            <a:r>
              <a:rPr lang="en-US" sz="2133" dirty="0" smtClean="0"/>
              <a:t>&amp;</a:t>
            </a:r>
            <a:r>
              <a:rPr lang="cs-CZ" sz="2133" dirty="0" smtClean="0"/>
              <a:t> Kontrola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9859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ětiúhelník 23"/>
          <p:cNvSpPr/>
          <p:nvPr/>
        </p:nvSpPr>
        <p:spPr>
          <a:xfrm>
            <a:off x="3991662" y="5598000"/>
            <a:ext cx="4648338" cy="1260000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Struktura legislativy posuzování</a:t>
            </a:r>
          </a:p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denního osvětlení budov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260000" y="2808000"/>
            <a:ext cx="9360000" cy="193899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Stavební </a:t>
            </a:r>
            <a:r>
              <a:rPr lang="cs-CZ" sz="2000" dirty="0">
                <a:latin typeface="Century Gothic" panose="020B0502020202020204" pitchFamily="34" charset="0"/>
              </a:rPr>
              <a:t>zákon 183/2006 Sb</a:t>
            </a:r>
            <a:r>
              <a:rPr lang="cs-CZ" sz="2000" dirty="0" smtClean="0"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b="1" dirty="0">
                <a:latin typeface="Century Gothic" panose="020B0502020202020204" pitchFamily="34" charset="0"/>
              </a:rPr>
              <a:t>Zákon o ochraně veřejného zdraví 258/2000 Sb.</a:t>
            </a:r>
          </a:p>
          <a:p>
            <a:pPr>
              <a:lnSpc>
                <a:spcPct val="150000"/>
              </a:lnSpc>
              <a:buSzPct val="120000"/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SzPct val="120000"/>
            </a:pPr>
            <a:endParaRPr lang="cs-CZ" sz="2000" dirty="0">
              <a:latin typeface="Century Gothic" panose="020B0502020202020204" pitchFamily="34" charset="0"/>
            </a:endParaRPr>
          </a:p>
        </p:txBody>
      </p:sp>
      <p:sp>
        <p:nvSpPr>
          <p:cNvPr id="22" name="Pětiúhelník 21"/>
          <p:cNvSpPr/>
          <p:nvPr/>
        </p:nvSpPr>
        <p:spPr>
          <a:xfrm>
            <a:off x="-6000" y="5598000"/>
            <a:ext cx="4648338" cy="12600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Pětiúhelník 22"/>
          <p:cNvSpPr/>
          <p:nvPr/>
        </p:nvSpPr>
        <p:spPr>
          <a:xfrm>
            <a:off x="7549661" y="5598000"/>
            <a:ext cx="5263661" cy="1260000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Box 4"/>
          <p:cNvSpPr txBox="1"/>
          <p:nvPr/>
        </p:nvSpPr>
        <p:spPr>
          <a:xfrm>
            <a:off x="1149130" y="5930175"/>
            <a:ext cx="2520004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Zákony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4"/>
          <p:cNvSpPr txBox="1"/>
          <p:nvPr/>
        </p:nvSpPr>
        <p:spPr>
          <a:xfrm>
            <a:off x="9027320" y="5707438"/>
            <a:ext cx="2520004" cy="10772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Technické</a:t>
            </a:r>
          </a:p>
          <a:p>
            <a:r>
              <a:rPr lang="cs-CZ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normy</a:t>
            </a:r>
          </a:p>
        </p:txBody>
      </p:sp>
      <p:sp>
        <p:nvSpPr>
          <p:cNvPr id="28" name="TextBox 4"/>
          <p:cNvSpPr txBox="1"/>
          <p:nvPr/>
        </p:nvSpPr>
        <p:spPr>
          <a:xfrm>
            <a:off x="5006116" y="5707438"/>
            <a:ext cx="2520004" cy="10772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Prováděcí</a:t>
            </a:r>
          </a:p>
          <a:p>
            <a:r>
              <a:rPr lang="cs-CZ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vyhlášky</a:t>
            </a:r>
          </a:p>
        </p:txBody>
      </p:sp>
    </p:spTree>
    <p:extLst>
      <p:ext uri="{BB962C8B-B14F-4D97-AF65-F5344CB8AC3E}">
        <p14:creationId xmlns:p14="http://schemas.microsoft.com/office/powerpoint/2010/main" val="32180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ětiúhelník 6"/>
          <p:cNvSpPr/>
          <p:nvPr/>
        </p:nvSpPr>
        <p:spPr>
          <a:xfrm>
            <a:off x="-6000" y="5598000"/>
            <a:ext cx="4648338" cy="1260000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Pětiúhelník 11"/>
          <p:cNvSpPr/>
          <p:nvPr/>
        </p:nvSpPr>
        <p:spPr>
          <a:xfrm>
            <a:off x="7549661" y="5598000"/>
            <a:ext cx="5263661" cy="1260000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Pětiúhelník 8"/>
          <p:cNvSpPr/>
          <p:nvPr/>
        </p:nvSpPr>
        <p:spPr>
          <a:xfrm>
            <a:off x="3991662" y="5598000"/>
            <a:ext cx="4648338" cy="1260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Struktura legislativy posuzování</a:t>
            </a:r>
          </a:p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denního osvětlení budov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260000" y="2808000"/>
            <a:ext cx="9720000" cy="378565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Vyhláška </a:t>
            </a:r>
            <a:r>
              <a:rPr lang="cs-CZ" sz="2000" dirty="0">
                <a:latin typeface="Century Gothic" panose="020B0502020202020204" pitchFamily="34" charset="0"/>
              </a:rPr>
              <a:t>MMR 268/2009 Sb. – technické požadavky na </a:t>
            </a:r>
            <a:r>
              <a:rPr lang="cs-CZ" sz="2000" dirty="0" smtClean="0">
                <a:latin typeface="Century Gothic" panose="020B0502020202020204" pitchFamily="34" charset="0"/>
              </a:rPr>
              <a:t>stavby</a:t>
            </a: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b="1" dirty="0" smtClean="0">
                <a:latin typeface="Century Gothic" panose="020B0502020202020204" pitchFamily="34" charset="0"/>
              </a:rPr>
              <a:t>Nařízení </a:t>
            </a:r>
            <a:r>
              <a:rPr lang="cs-CZ" sz="2000" b="1" dirty="0">
                <a:latin typeface="Century Gothic" panose="020B0502020202020204" pitchFamily="34" charset="0"/>
              </a:rPr>
              <a:t>vlády 361/2007 Sb. – ochrana zdraví při </a:t>
            </a:r>
            <a:r>
              <a:rPr lang="cs-CZ" sz="2000" b="1" dirty="0" smtClean="0">
                <a:latin typeface="Century Gothic" panose="020B0502020202020204" pitchFamily="34" charset="0"/>
              </a:rPr>
              <a:t>práci</a:t>
            </a: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b="1" dirty="0">
                <a:latin typeface="Century Gothic" panose="020B0502020202020204" pitchFamily="34" charset="0"/>
              </a:rPr>
              <a:t>Vyhláška 410/2005 Sb. – provoz provozoven pro výchovu dětí a mládeže</a:t>
            </a: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>
                <a:latin typeface="Century Gothic" panose="020B0502020202020204" pitchFamily="34" charset="0"/>
              </a:rPr>
              <a:t>Vyhláška MHMP </a:t>
            </a:r>
            <a:r>
              <a:rPr lang="cs-CZ" sz="2000" dirty="0" smtClean="0">
                <a:latin typeface="Century Gothic" panose="020B0502020202020204" pitchFamily="34" charset="0"/>
              </a:rPr>
              <a:t>10/2016 </a:t>
            </a:r>
            <a:r>
              <a:rPr lang="cs-CZ" sz="2000" dirty="0">
                <a:latin typeface="Century Gothic" panose="020B0502020202020204" pitchFamily="34" charset="0"/>
              </a:rPr>
              <a:t>Sb. – požadavky na výstavbu v </a:t>
            </a:r>
            <a:r>
              <a:rPr lang="cs-CZ" sz="2000" dirty="0" smtClean="0">
                <a:latin typeface="Century Gothic" panose="020B0502020202020204" pitchFamily="34" charset="0"/>
              </a:rPr>
              <a:t>Praze</a:t>
            </a:r>
            <a:endParaRPr lang="cs-CZ" sz="2000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endParaRPr lang="cs-CZ" sz="20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SzPct val="120000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SzPct val="120000"/>
            </a:pPr>
            <a:endParaRPr lang="cs-CZ" sz="2000" dirty="0">
              <a:latin typeface="Century Gothic" panose="020B0502020202020204" pitchFamily="34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149130" y="5930175"/>
            <a:ext cx="2520004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Zákony</a:t>
            </a:r>
            <a:endParaRPr lang="en-US" sz="32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9027320" y="5707438"/>
            <a:ext cx="2520004" cy="10772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Technické</a:t>
            </a:r>
          </a:p>
          <a:p>
            <a:r>
              <a:rPr lang="cs-CZ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normy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5006116" y="5707438"/>
            <a:ext cx="2520004" cy="10772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Prováděcí</a:t>
            </a:r>
          </a:p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vyhlášky</a:t>
            </a:r>
          </a:p>
        </p:txBody>
      </p:sp>
    </p:spTree>
    <p:extLst>
      <p:ext uri="{BB962C8B-B14F-4D97-AF65-F5344CB8AC3E}">
        <p14:creationId xmlns:p14="http://schemas.microsoft.com/office/powerpoint/2010/main" val="384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Struktura legislativy posuzování</a:t>
            </a:r>
          </a:p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denního osvětlení budov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1260000" y="2808000"/>
            <a:ext cx="9720000" cy="470898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b="1" dirty="0" smtClean="0">
                <a:latin typeface="Century Gothic" panose="020B0502020202020204" pitchFamily="34" charset="0"/>
              </a:rPr>
              <a:t>ČSN </a:t>
            </a:r>
            <a:r>
              <a:rPr lang="cs-CZ" sz="2000" b="1" dirty="0">
                <a:latin typeface="Century Gothic" panose="020B0502020202020204" pitchFamily="34" charset="0"/>
              </a:rPr>
              <a:t>73 0580-1,2,3,4 Denní osvětlení </a:t>
            </a:r>
            <a:r>
              <a:rPr lang="cs-CZ" sz="2000" b="1" dirty="0" smtClean="0">
                <a:latin typeface="Century Gothic" panose="020B0502020202020204" pitchFamily="34" charset="0"/>
              </a:rPr>
              <a:t>budov</a:t>
            </a: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ČSN </a:t>
            </a:r>
            <a:r>
              <a:rPr lang="cs-CZ" sz="2000" dirty="0">
                <a:latin typeface="Century Gothic" panose="020B0502020202020204" pitchFamily="34" charset="0"/>
              </a:rPr>
              <a:t>36 0011-1,2 Měření osvětlení vnitřních </a:t>
            </a:r>
            <a:r>
              <a:rPr lang="cs-CZ" sz="2000" dirty="0" smtClean="0">
                <a:latin typeface="Century Gothic" panose="020B0502020202020204" pitchFamily="34" charset="0"/>
              </a:rPr>
              <a:t>prostorů</a:t>
            </a: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b="1" dirty="0" smtClean="0">
                <a:latin typeface="Century Gothic" panose="020B0502020202020204" pitchFamily="34" charset="0"/>
              </a:rPr>
              <a:t>ČSN </a:t>
            </a:r>
            <a:r>
              <a:rPr lang="cs-CZ" sz="2000" b="1" dirty="0">
                <a:latin typeface="Century Gothic" panose="020B0502020202020204" pitchFamily="34" charset="0"/>
              </a:rPr>
              <a:t>36 0020 Sdružené </a:t>
            </a:r>
            <a:r>
              <a:rPr lang="cs-CZ" sz="2000" b="1" dirty="0" smtClean="0">
                <a:latin typeface="Century Gothic" panose="020B0502020202020204" pitchFamily="34" charset="0"/>
              </a:rPr>
              <a:t>osvětlení</a:t>
            </a:r>
            <a:endParaRPr lang="cs-CZ" sz="2000" b="1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ČSN </a:t>
            </a:r>
            <a:r>
              <a:rPr lang="cs-CZ" sz="2000" dirty="0">
                <a:latin typeface="Century Gothic" panose="020B0502020202020204" pitchFamily="34" charset="0"/>
              </a:rPr>
              <a:t>EN 12464-1 Světlo a osvětlení – Osvětlení pracovních </a:t>
            </a:r>
            <a:r>
              <a:rPr lang="cs-CZ" sz="2000" dirty="0" smtClean="0">
                <a:latin typeface="Century Gothic" panose="020B0502020202020204" pitchFamily="34" charset="0"/>
              </a:rPr>
              <a:t>prostorů</a:t>
            </a: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>
                <a:latin typeface="Century Gothic" panose="020B0502020202020204" pitchFamily="34" charset="0"/>
              </a:rPr>
              <a:t>ČSN 73 4301 Obytné budovy</a:t>
            </a:r>
          </a:p>
          <a:p>
            <a:pPr>
              <a:lnSpc>
                <a:spcPct val="150000"/>
              </a:lnSpc>
              <a:buSzPct val="120000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endParaRPr lang="cs-CZ" sz="20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SzPct val="120000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SzPct val="120000"/>
            </a:pPr>
            <a:endParaRPr lang="cs-CZ" sz="2000" dirty="0">
              <a:latin typeface="Century Gothic" panose="020B0502020202020204" pitchFamily="34" charset="0"/>
            </a:endParaRPr>
          </a:p>
        </p:txBody>
      </p:sp>
      <p:sp>
        <p:nvSpPr>
          <p:cNvPr id="2" name="Pětiúhelník 1"/>
          <p:cNvSpPr/>
          <p:nvPr/>
        </p:nvSpPr>
        <p:spPr>
          <a:xfrm>
            <a:off x="-6000" y="5598000"/>
            <a:ext cx="4648338" cy="1260000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4"/>
          <p:cNvSpPr txBox="1"/>
          <p:nvPr/>
        </p:nvSpPr>
        <p:spPr>
          <a:xfrm>
            <a:off x="1149130" y="5930175"/>
            <a:ext cx="2520004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Zákony</a:t>
            </a:r>
            <a:endParaRPr lang="en-US" sz="32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ětiúhelník 13"/>
          <p:cNvSpPr/>
          <p:nvPr/>
        </p:nvSpPr>
        <p:spPr>
          <a:xfrm>
            <a:off x="3991662" y="5598000"/>
            <a:ext cx="8809938" cy="1260000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Box 4"/>
          <p:cNvSpPr txBox="1"/>
          <p:nvPr/>
        </p:nvSpPr>
        <p:spPr>
          <a:xfrm>
            <a:off x="5006116" y="5707438"/>
            <a:ext cx="2520004" cy="10772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Prováděcí</a:t>
            </a:r>
          </a:p>
          <a:p>
            <a:r>
              <a:rPr lang="cs-CZ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vyhlášky</a:t>
            </a:r>
          </a:p>
        </p:txBody>
      </p:sp>
      <p:sp>
        <p:nvSpPr>
          <p:cNvPr id="16" name="Pětiúhelník 15"/>
          <p:cNvSpPr/>
          <p:nvPr/>
        </p:nvSpPr>
        <p:spPr>
          <a:xfrm>
            <a:off x="7549662" y="5598000"/>
            <a:ext cx="4648338" cy="1260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Box 4"/>
          <p:cNvSpPr txBox="1"/>
          <p:nvPr/>
        </p:nvSpPr>
        <p:spPr>
          <a:xfrm>
            <a:off x="9027320" y="5707438"/>
            <a:ext cx="2520004" cy="10772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Technické</a:t>
            </a:r>
          </a:p>
          <a:p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normy</a:t>
            </a:r>
          </a:p>
        </p:txBody>
      </p:sp>
    </p:spTree>
    <p:extLst>
      <p:ext uri="{BB962C8B-B14F-4D97-AF65-F5344CB8AC3E}">
        <p14:creationId xmlns:p14="http://schemas.microsoft.com/office/powerpoint/2010/main" val="244511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Činitel denní osvětlenosti (ČDO) – D</a:t>
            </a:r>
            <a:r>
              <a:rPr lang="en-US" sz="3600" dirty="0" smtClean="0">
                <a:latin typeface="Century Gothic" panose="020B0502020202020204" pitchFamily="34" charset="0"/>
              </a:rPr>
              <a:t>[</a:t>
            </a:r>
            <a:r>
              <a:rPr lang="cs-CZ" sz="3600" dirty="0">
                <a:latin typeface="Century Gothic" panose="020B0502020202020204" pitchFamily="34" charset="0"/>
              </a:rPr>
              <a:t>%</a:t>
            </a:r>
            <a:r>
              <a:rPr lang="en-US" sz="3600" dirty="0" smtClean="0">
                <a:latin typeface="Century Gothic" panose="020B0502020202020204" pitchFamily="34" charset="0"/>
              </a:rPr>
              <a:t>]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1440000" y="2469695"/>
            <a:ext cx="2520000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Složky ČDO</a:t>
            </a:r>
            <a:endParaRPr lang="en-US" sz="32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1440000" y="2955235"/>
            <a:ext cx="7200000" cy="6567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>
                <a:latin typeface="Century Gothic" panose="020B0502020202020204" pitchFamily="34" charset="0"/>
              </a:rPr>
              <a:t>D = </a:t>
            </a:r>
            <a:r>
              <a:rPr lang="cs-CZ" sz="2800" dirty="0" err="1" smtClean="0">
                <a:latin typeface="Century Gothic" panose="020B0502020202020204" pitchFamily="34" charset="0"/>
              </a:rPr>
              <a:t>D</a:t>
            </a:r>
            <a:r>
              <a:rPr lang="cs-CZ" sz="2800" baseline="-25000" dirty="0" err="1" smtClean="0">
                <a:latin typeface="Century Gothic" panose="020B0502020202020204" pitchFamily="34" charset="0"/>
              </a:rPr>
              <a:t>s</a:t>
            </a:r>
            <a:r>
              <a:rPr lang="cs-CZ" sz="2800" dirty="0" smtClean="0">
                <a:latin typeface="Century Gothic" panose="020B0502020202020204" pitchFamily="34" charset="0"/>
              </a:rPr>
              <a:t> + D</a:t>
            </a:r>
            <a:r>
              <a:rPr lang="cs-CZ" sz="2800" baseline="-25000" dirty="0" smtClean="0">
                <a:latin typeface="Century Gothic" panose="020B0502020202020204" pitchFamily="34" charset="0"/>
              </a:rPr>
              <a:t>e</a:t>
            </a:r>
            <a:r>
              <a:rPr lang="cs-CZ" sz="2800" dirty="0" smtClean="0">
                <a:latin typeface="Century Gothic" panose="020B0502020202020204" pitchFamily="34" charset="0"/>
              </a:rPr>
              <a:t> + D</a:t>
            </a:r>
            <a:r>
              <a:rPr lang="cs-CZ" sz="2800" baseline="-25000" dirty="0" smtClean="0">
                <a:latin typeface="Century Gothic" panose="020B0502020202020204" pitchFamily="34" charset="0"/>
              </a:rPr>
              <a:t>i</a:t>
            </a:r>
            <a:r>
              <a:rPr lang="cs-CZ" sz="2800" dirty="0" smtClean="0">
                <a:latin typeface="Century Gothic" panose="020B0502020202020204" pitchFamily="34" charset="0"/>
              </a:rPr>
              <a:t>   =  100%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65" y="2990468"/>
            <a:ext cx="5552335" cy="2918942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1440000" y="3786446"/>
            <a:ext cx="3436800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Výpočet ČDO</a:t>
            </a:r>
            <a:endParaRPr lang="en-US" sz="32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440000" y="4271986"/>
            <a:ext cx="7200000" cy="73866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>
                <a:latin typeface="Century Gothic" panose="020B0502020202020204" pitchFamily="34" charset="0"/>
              </a:rPr>
              <a:t>D = E / </a:t>
            </a:r>
            <a:r>
              <a:rPr lang="cs-CZ" sz="2800" dirty="0" err="1" smtClean="0">
                <a:latin typeface="Century Gothic" panose="020B0502020202020204" pitchFamily="34" charset="0"/>
              </a:rPr>
              <a:t>E</a:t>
            </a:r>
            <a:r>
              <a:rPr lang="cs-CZ" sz="2800" baseline="-25000" dirty="0" err="1" smtClean="0">
                <a:latin typeface="Century Gothic" panose="020B0502020202020204" pitchFamily="34" charset="0"/>
              </a:rPr>
              <a:t>h</a:t>
            </a:r>
            <a:r>
              <a:rPr lang="cs-CZ" sz="2800" dirty="0" smtClean="0">
                <a:latin typeface="Century Gothic" panose="020B0502020202020204" pitchFamily="34" charset="0"/>
              </a:rPr>
              <a:t> ·  100</a:t>
            </a:r>
            <a:r>
              <a:rPr lang="cs-CZ" sz="2800" dirty="0">
                <a:latin typeface="Century Gothic" panose="020B0502020202020204" pitchFamily="34" charset="0"/>
              </a:rPr>
              <a:t>%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546080" y="5105234"/>
            <a:ext cx="7200000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dirty="0" err="1" smtClean="0">
                <a:latin typeface="Century Gothic" panose="020B0502020202020204" pitchFamily="34" charset="0"/>
              </a:rPr>
              <a:t>D</a:t>
            </a:r>
            <a:r>
              <a:rPr lang="cs-CZ" sz="1600" baseline="-25000" dirty="0" err="1" smtClean="0">
                <a:latin typeface="Century Gothic" panose="020B0502020202020204" pitchFamily="34" charset="0"/>
              </a:rPr>
              <a:t>s</a:t>
            </a:r>
            <a:r>
              <a:rPr lang="cs-CZ" sz="1600" dirty="0" smtClean="0">
                <a:latin typeface="Century Gothic" panose="020B0502020202020204" pitchFamily="34" charset="0"/>
              </a:rPr>
              <a:t> – oblohová složka	     E – vodorovná rovina v </a:t>
            </a:r>
            <a:r>
              <a:rPr lang="cs-CZ" sz="1600" dirty="0" err="1" smtClean="0">
                <a:latin typeface="Century Gothic" panose="020B0502020202020204" pitchFamily="34" charset="0"/>
              </a:rPr>
              <a:t>int</a:t>
            </a:r>
            <a:r>
              <a:rPr lang="cs-CZ" sz="1600" dirty="0" smtClean="0">
                <a:latin typeface="Century Gothic" panose="020B0502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cs-CZ" sz="1600" dirty="0" smtClean="0">
                <a:latin typeface="Century Gothic" panose="020B0502020202020204" pitchFamily="34" charset="0"/>
              </a:rPr>
              <a:t>D</a:t>
            </a:r>
            <a:r>
              <a:rPr lang="cs-CZ" sz="1600" baseline="-25000" dirty="0" smtClean="0">
                <a:latin typeface="Century Gothic" panose="020B0502020202020204" pitchFamily="34" charset="0"/>
              </a:rPr>
              <a:t>e</a:t>
            </a:r>
            <a:r>
              <a:rPr lang="cs-CZ" sz="1600" dirty="0" smtClean="0">
                <a:latin typeface="Century Gothic" panose="020B0502020202020204" pitchFamily="34" charset="0"/>
              </a:rPr>
              <a:t> – vnější odrazná složka	     </a:t>
            </a:r>
            <a:r>
              <a:rPr lang="cs-CZ" sz="1600" dirty="0" err="1" smtClean="0">
                <a:latin typeface="Century Gothic" panose="020B0502020202020204" pitchFamily="34" charset="0"/>
              </a:rPr>
              <a:t>E</a:t>
            </a:r>
            <a:r>
              <a:rPr lang="cs-CZ" sz="1600" baseline="-25000" dirty="0" err="1" smtClean="0">
                <a:latin typeface="Century Gothic" panose="020B0502020202020204" pitchFamily="34" charset="0"/>
              </a:rPr>
              <a:t>h</a:t>
            </a:r>
            <a:r>
              <a:rPr lang="cs-CZ" sz="1600" dirty="0" smtClean="0">
                <a:latin typeface="Century Gothic" panose="020B0502020202020204" pitchFamily="34" charset="0"/>
              </a:rPr>
              <a:t> – nezastíněná vodorovná</a:t>
            </a:r>
          </a:p>
          <a:p>
            <a:pPr>
              <a:lnSpc>
                <a:spcPct val="150000"/>
              </a:lnSpc>
            </a:pPr>
            <a:r>
              <a:rPr lang="cs-CZ" sz="1600" dirty="0" smtClean="0">
                <a:latin typeface="Century Gothic" panose="020B0502020202020204" pitchFamily="34" charset="0"/>
              </a:rPr>
              <a:t>D</a:t>
            </a:r>
            <a:r>
              <a:rPr lang="cs-CZ" sz="1600" baseline="-25000" dirty="0" smtClean="0">
                <a:latin typeface="Century Gothic" panose="020B0502020202020204" pitchFamily="34" charset="0"/>
              </a:rPr>
              <a:t>i</a:t>
            </a:r>
            <a:r>
              <a:rPr lang="cs-CZ" sz="1600" dirty="0" smtClean="0">
                <a:latin typeface="Century Gothic" panose="020B0502020202020204" pitchFamily="34" charset="0"/>
              </a:rPr>
              <a:t> – vnitřní odrazná složka	             rovina v </a:t>
            </a:r>
            <a:r>
              <a:rPr lang="cs-CZ" sz="1600" dirty="0" err="1" smtClean="0">
                <a:latin typeface="Century Gothic" panose="020B0502020202020204" pitchFamily="34" charset="0"/>
              </a:rPr>
              <a:t>ext</a:t>
            </a:r>
            <a:r>
              <a:rPr lang="cs-CZ" sz="1600" dirty="0" smtClean="0">
                <a:latin typeface="Century Gothic" panose="020B0502020202020204" pitchFamily="34" charset="0"/>
              </a:rPr>
              <a:t>.  (5000 </a:t>
            </a:r>
            <a:r>
              <a:rPr lang="cs-CZ" sz="1600" dirty="0" err="1" smtClean="0">
                <a:latin typeface="Century Gothic" panose="020B0502020202020204" pitchFamily="34" charset="0"/>
              </a:rPr>
              <a:t>lx</a:t>
            </a:r>
            <a:r>
              <a:rPr lang="cs-CZ" sz="1600" dirty="0" smtClean="0"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162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Trvalý pobyt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244726" y="2157075"/>
            <a:ext cx="7594350" cy="489364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pobyt lidí ve vnitřním prostoru nebo jeho funkčně vymezené části v délce trvání jednoho dne déle než čtyři hodiny opakující se více než 1x týdně (pracoviště, obytné místnosti)</a:t>
            </a: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endParaRPr lang="cs-CZ" sz="1400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výjimku tvoří tzv. „bezokenní“ pracoviště dle </a:t>
            </a:r>
            <a:r>
              <a:rPr lang="cs-CZ" sz="2000" dirty="0" err="1" smtClean="0">
                <a:latin typeface="Century Gothic" panose="020B0502020202020204" pitchFamily="34" charset="0"/>
              </a:rPr>
              <a:t>Nv</a:t>
            </a:r>
            <a:r>
              <a:rPr lang="cs-CZ" sz="2000" dirty="0" smtClean="0">
                <a:latin typeface="Century Gothic" panose="020B0502020202020204" pitchFamily="34" charset="0"/>
              </a:rPr>
              <a:t> č. 361/2007 Sb. </a:t>
            </a:r>
            <a:r>
              <a:rPr lang="cs-CZ" sz="1600" dirty="0" smtClean="0">
                <a:latin typeface="Century Gothic" panose="020B0502020202020204" pitchFamily="34" charset="0"/>
              </a:rPr>
              <a:t>(pouze s nočním provozem, z technologických důvodů umístěných pod úrovní terénu, jehož účel, nebo k-ční požadavky neumožňují zřídit dostatečný počet nebo dostatečnou velikost osvětlovacích otvorů, z technologických důvodů – UV, </a:t>
            </a:r>
            <a:r>
              <a:rPr lang="cs-CZ" sz="1600" dirty="0" err="1" smtClean="0">
                <a:latin typeface="Century Gothic" panose="020B0502020202020204" pitchFamily="34" charset="0"/>
              </a:rPr>
              <a:t>chem</a:t>
            </a:r>
            <a:r>
              <a:rPr lang="cs-CZ" sz="1600" dirty="0" smtClean="0">
                <a:latin typeface="Century Gothic" panose="020B0502020202020204" pitchFamily="34" charset="0"/>
              </a:rPr>
              <a:t>. škod.)</a:t>
            </a:r>
            <a:endParaRPr lang="en-US" sz="16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SzPct val="120000"/>
            </a:pPr>
            <a:endParaRPr lang="cs-CZ" sz="20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Výsledek obrázku pro nuda v prá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26" y="2087831"/>
            <a:ext cx="3068558" cy="385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0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Co je třeba plnit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1353236" y="2315748"/>
            <a:ext cx="8653405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400" dirty="0">
                <a:latin typeface="Century Gothic" panose="020B0502020202020204" pitchFamily="34" charset="0"/>
              </a:rPr>
              <a:t>Nařízení vlády 361/2007 Sb. – ochrana zdraví při </a:t>
            </a:r>
            <a:r>
              <a:rPr lang="cs-CZ" sz="2400" dirty="0" smtClean="0">
                <a:latin typeface="Century Gothic" panose="020B0502020202020204" pitchFamily="34" charset="0"/>
              </a:rPr>
              <a:t>práci</a:t>
            </a:r>
            <a:endParaRPr lang="cs-CZ" sz="2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/>
          </p:nvPr>
        </p:nvGraphicFramePr>
        <p:xfrm>
          <a:off x="1486012" y="3413492"/>
          <a:ext cx="7502713" cy="1620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456924"/>
                <a:gridCol w="4045789"/>
              </a:tblGrid>
              <a:tr h="778411">
                <a:tc>
                  <a:txBody>
                    <a:bodyPr/>
                    <a:lstStyle/>
                    <a:p>
                      <a:r>
                        <a:rPr lang="cs-CZ" sz="1800" dirty="0" smtClean="0">
                          <a:latin typeface="Century Gothic" panose="020B0502020202020204" pitchFamily="34" charset="0"/>
                        </a:rPr>
                        <a:t>Denní</a:t>
                      </a:r>
                      <a:r>
                        <a:rPr lang="cs-CZ" sz="1800" baseline="0" dirty="0" smtClean="0">
                          <a:latin typeface="Century Gothic" panose="020B0502020202020204" pitchFamily="34" charset="0"/>
                        </a:rPr>
                        <a:t> osvětlení</a:t>
                      </a:r>
                      <a:endParaRPr lang="cs-CZ" sz="1800" dirty="0">
                        <a:latin typeface="Century Gothic" panose="020B0502020202020204" pitchFamily="34" charset="0"/>
                      </a:endParaRPr>
                    </a:p>
                  </a:txBody>
                  <a:tcPr marL="87982" marR="87982" marT="43991" marB="439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min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=1%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=3% (horní,</a:t>
                      </a:r>
                      <a:r>
                        <a:rPr lang="cs-CZ" sz="1800" b="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kombinované)</a:t>
                      </a:r>
                      <a:endParaRPr lang="cs-CZ" sz="1800" b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7982" marR="87982" marT="43991" marB="43991" anchor="ctr">
                    <a:noFill/>
                  </a:tcPr>
                </a:tc>
              </a:tr>
              <a:tr h="84158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800" b="1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Sdružené osvětlení </a:t>
                      </a:r>
                      <a:endParaRPr lang="cs-CZ" sz="18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7982" marR="87982" marT="43991" marB="4399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min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=0,5%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=1%</a:t>
                      </a:r>
                    </a:p>
                  </a:txBody>
                  <a:tcPr marL="87982" marR="87982" marT="43991" marB="439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426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Co je třeba plnit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602739" y="3093640"/>
            <a:ext cx="4184399" cy="147732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nově navrhované budovy</a:t>
            </a: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záměrné osvětlení pouze denním světlem</a:t>
            </a:r>
            <a:endParaRPr lang="cs-CZ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/>
          </p:nvPr>
        </p:nvGraphicFramePr>
        <p:xfrm>
          <a:off x="347325" y="4512155"/>
          <a:ext cx="5400000" cy="1620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00000"/>
                <a:gridCol w="2700000"/>
              </a:tblGrid>
              <a:tr h="778411">
                <a:tc>
                  <a:txBody>
                    <a:bodyPr/>
                    <a:lstStyle/>
                    <a:p>
                      <a:r>
                        <a:rPr lang="cs-CZ" sz="1800" dirty="0" smtClean="0">
                          <a:latin typeface="Century Gothic" panose="020B0502020202020204" pitchFamily="34" charset="0"/>
                        </a:rPr>
                        <a:t>boční</a:t>
                      </a:r>
                      <a:endParaRPr lang="cs-CZ" sz="1800" baseline="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cs-CZ" sz="1800" baseline="0" dirty="0" smtClean="0">
                          <a:latin typeface="Century Gothic" panose="020B0502020202020204" pitchFamily="34" charset="0"/>
                        </a:rPr>
                        <a:t>osvětlení</a:t>
                      </a:r>
                      <a:endParaRPr lang="cs-CZ" sz="1800" dirty="0">
                        <a:latin typeface="Century Gothic" panose="020B0502020202020204" pitchFamily="34" charset="0"/>
                      </a:endParaRPr>
                    </a:p>
                  </a:txBody>
                  <a:tcPr marL="87982" marR="87982" marT="43991" marB="439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min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=1,5%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=nepožaduje</a:t>
                      </a:r>
                    </a:p>
                  </a:txBody>
                  <a:tcPr marL="87982" marR="87982" marT="43991" marB="43991" anchor="ctr">
                    <a:noFill/>
                  </a:tcPr>
                </a:tc>
              </a:tr>
              <a:tr h="84158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800" b="1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horní a kombinované</a:t>
                      </a:r>
                    </a:p>
                    <a:p>
                      <a:pPr marL="0" algn="l" defTabSz="914400" rtl="0" eaLnBrk="1" latinLnBrk="0" hangingPunct="1"/>
                      <a:r>
                        <a:rPr lang="cs-CZ" sz="1800" b="1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osvětlení</a:t>
                      </a:r>
                      <a:endParaRPr lang="cs-CZ" sz="18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7982" marR="87982" marT="43991" marB="4399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min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=1,5%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=5%</a:t>
                      </a:r>
                    </a:p>
                  </a:txBody>
                  <a:tcPr marL="87982" marR="87982" marT="43991" marB="439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00725" y="1968052"/>
            <a:ext cx="45999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2800" dirty="0" smtClean="0">
                <a:latin typeface="Century Gothic" panose="020B0502020202020204" pitchFamily="34" charset="0"/>
              </a:rPr>
              <a:t>denní osvětlení</a:t>
            </a:r>
          </a:p>
          <a:p>
            <a:pPr>
              <a:lnSpc>
                <a:spcPct val="120000"/>
              </a:lnSpc>
            </a:pPr>
            <a:r>
              <a:rPr lang="cs-CZ" sz="2800" dirty="0" smtClean="0">
                <a:latin typeface="Century Gothic" panose="020B0502020202020204" pitchFamily="34" charset="0"/>
              </a:rPr>
              <a:t>ČSN 73 0580-1,2,3,4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64650" y="1967563"/>
            <a:ext cx="45999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2800" dirty="0">
                <a:latin typeface="Century Gothic" panose="020B0502020202020204" pitchFamily="34" charset="0"/>
              </a:rPr>
              <a:t>sdružené </a:t>
            </a:r>
            <a:r>
              <a:rPr lang="cs-CZ" sz="2800" dirty="0" smtClean="0">
                <a:latin typeface="Century Gothic" panose="020B0502020202020204" pitchFamily="34" charset="0"/>
              </a:rPr>
              <a:t>osvětlení</a:t>
            </a:r>
          </a:p>
          <a:p>
            <a:pPr>
              <a:lnSpc>
                <a:spcPct val="120000"/>
              </a:lnSpc>
            </a:pPr>
            <a:r>
              <a:rPr lang="cs-CZ" sz="2800" dirty="0" smtClean="0">
                <a:latin typeface="Century Gothic" panose="020B0502020202020204" pitchFamily="34" charset="0"/>
              </a:rPr>
              <a:t>ČSN </a:t>
            </a:r>
            <a:r>
              <a:rPr lang="cs-CZ" sz="2800" dirty="0">
                <a:latin typeface="Century Gothic" panose="020B0502020202020204" pitchFamily="34" charset="0"/>
              </a:rPr>
              <a:t>36 0020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6652275" y="3034827"/>
            <a:ext cx="5212275" cy="147732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rekonstruované budovy</a:t>
            </a:r>
          </a:p>
          <a:p>
            <a:pPr marL="342900" indent="-342900">
              <a:lnSpc>
                <a:spcPct val="150000"/>
              </a:lnSpc>
              <a:buSzPct val="120000"/>
              <a:buFont typeface="Century Gothic" panose="020B0502020202020204" pitchFamily="34" charset="0"/>
              <a:buChar char="►"/>
            </a:pPr>
            <a:r>
              <a:rPr lang="cs-CZ" sz="2000" dirty="0" smtClean="0">
                <a:latin typeface="Century Gothic" panose="020B0502020202020204" pitchFamily="34" charset="0"/>
              </a:rPr>
              <a:t>záměrné osvětlení současně denním a doplňujícím umělým světlem</a:t>
            </a:r>
            <a:endParaRPr lang="cs-CZ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/>
          </p:nvPr>
        </p:nvGraphicFramePr>
        <p:xfrm>
          <a:off x="6318825" y="4500000"/>
          <a:ext cx="5400000" cy="1620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00000"/>
                <a:gridCol w="2700000"/>
              </a:tblGrid>
              <a:tr h="778411">
                <a:tc>
                  <a:txBody>
                    <a:bodyPr/>
                    <a:lstStyle/>
                    <a:p>
                      <a:r>
                        <a:rPr lang="cs-CZ" sz="1800" dirty="0" smtClean="0">
                          <a:latin typeface="Century Gothic" panose="020B0502020202020204" pitchFamily="34" charset="0"/>
                        </a:rPr>
                        <a:t>boční</a:t>
                      </a:r>
                      <a:endParaRPr lang="cs-CZ" sz="1800" baseline="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cs-CZ" sz="1800" baseline="0" dirty="0" smtClean="0">
                          <a:latin typeface="Century Gothic" panose="020B0502020202020204" pitchFamily="34" charset="0"/>
                        </a:rPr>
                        <a:t>osvětlení</a:t>
                      </a:r>
                      <a:endParaRPr lang="cs-CZ" sz="1800" dirty="0">
                        <a:latin typeface="Century Gothic" panose="020B0502020202020204" pitchFamily="34" charset="0"/>
                      </a:endParaRPr>
                    </a:p>
                  </a:txBody>
                  <a:tcPr marL="87982" marR="87982" marT="43991" marB="439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min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=0,5%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=1%</a:t>
                      </a:r>
                    </a:p>
                  </a:txBody>
                  <a:tcPr marL="87982" marR="87982" marT="43991" marB="43991" anchor="ctr">
                    <a:noFill/>
                  </a:tcPr>
                </a:tc>
              </a:tr>
              <a:tr h="84158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800" b="1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horní a kombinované</a:t>
                      </a:r>
                    </a:p>
                    <a:p>
                      <a:pPr marL="0" algn="l" defTabSz="914400" rtl="0" eaLnBrk="1" latinLnBrk="0" hangingPunct="1"/>
                      <a:r>
                        <a:rPr lang="cs-CZ" sz="1800" b="1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osvětlení</a:t>
                      </a:r>
                      <a:endParaRPr lang="cs-CZ" sz="18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7982" marR="87982" marT="43991" marB="4399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min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=0,5%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cs-CZ" sz="1800" b="0" baseline="-25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=1,5%</a:t>
                      </a:r>
                    </a:p>
                  </a:txBody>
                  <a:tcPr marL="87982" marR="87982" marT="43991" marB="439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80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6000" y="4878000"/>
            <a:ext cx="12204000" cy="1980000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Co umí řešit světlovod v normativě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7" name="Chevron 9"/>
          <p:cNvSpPr/>
          <p:nvPr/>
        </p:nvSpPr>
        <p:spPr>
          <a:xfrm>
            <a:off x="1187998" y="3281423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1439999" y="2333913"/>
            <a:ext cx="10056001" cy="180049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 smtClean="0">
                <a:latin typeface="Century Gothic" panose="020B0502020202020204" pitchFamily="34" charset="0"/>
              </a:rPr>
              <a:t>Adekvátní technologie pro plnění ČSN 73 0580, ČSN 36 0020</a:t>
            </a:r>
          </a:p>
          <a:p>
            <a:pPr>
              <a:lnSpc>
                <a:spcPct val="150000"/>
              </a:lnSpc>
            </a:pPr>
            <a:endParaRPr lang="cs-CZ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b="1" dirty="0" smtClean="0">
                <a:latin typeface="Century Gothic" panose="020B0502020202020204" pitchFamily="34" charset="0"/>
              </a:rPr>
              <a:t>Kombinovaný prosvit </a:t>
            </a:r>
            <a:r>
              <a:rPr lang="cs-CZ" dirty="0" smtClean="0">
                <a:latin typeface="Century Gothic" panose="020B0502020202020204" pitchFamily="34" charset="0"/>
              </a:rPr>
              <a:t>– doplnění požadované úrovně a rovnoměrnosti – denní osvětlení </a:t>
            </a:r>
            <a:endParaRPr lang="cs-CZ" sz="2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latin typeface="Century Gothic" panose="020B0502020202020204" pitchFamily="34" charset="0"/>
              </a:rPr>
              <a:t>Be</a:t>
            </a:r>
            <a:r>
              <a:rPr lang="cs-CZ" b="1" dirty="0" smtClean="0">
                <a:latin typeface="Century Gothic" panose="020B0502020202020204" pitchFamily="34" charset="0"/>
              </a:rPr>
              <a:t>zokenní prostory </a:t>
            </a:r>
            <a:r>
              <a:rPr lang="cs-CZ" dirty="0" smtClean="0">
                <a:latin typeface="Century Gothic" panose="020B0502020202020204" pitchFamily="34" charset="0"/>
              </a:rPr>
              <a:t>- nedostupná místa trvalých pracovišť – sdružené osvětlení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11" name="Chevron 9"/>
          <p:cNvSpPr/>
          <p:nvPr/>
        </p:nvSpPr>
        <p:spPr>
          <a:xfrm>
            <a:off x="1187998" y="3696509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539262" y="5103831"/>
            <a:ext cx="11113477" cy="15696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SVĚTLOVODEM UMÍME CÍLIT DENNÍ SVĚTLO DO KONKRÉTNÍCH MÍST V OBJEKTU A DÍKY SVĚTELNĚ VODIVÉ DÉLCE ELIMINUJE VLIV KONSTRUKCE</a:t>
            </a:r>
            <a:endParaRPr lang="en-US" sz="32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40" y="2470677"/>
            <a:ext cx="249958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3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09" y="608610"/>
            <a:ext cx="4720591" cy="59440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355887"/>
            <a:ext cx="7267575" cy="113204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723" y="1644910"/>
            <a:ext cx="542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Ideální pro plnění norem</a:t>
            </a:r>
            <a:endParaRPr lang="en-US" sz="32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0457" y="476326"/>
            <a:ext cx="7506743" cy="638174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entury Gothic" panose="020B0502020202020204" pitchFamily="34" charset="0"/>
              </a:rPr>
              <a:t>SolaMaster </a:t>
            </a:r>
            <a:r>
              <a:rPr lang="cs-CZ" sz="3600" dirty="0" smtClean="0">
                <a:latin typeface="Century Gothic" panose="020B0502020202020204" pitchFamily="34" charset="0"/>
              </a:rPr>
              <a:t>série 330 DS – 530mm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37016" y="3242764"/>
            <a:ext cx="6264703" cy="2893100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r>
              <a:rPr lang="cs-CZ" dirty="0" smtClean="0">
                <a:latin typeface="Century Gothic" panose="020B0502020202020204" pitchFamily="34" charset="0"/>
              </a:rPr>
              <a:t>Normativně nejpoužívanější na českém trhu</a:t>
            </a:r>
          </a:p>
          <a:p>
            <a:endParaRPr lang="cs-CZ" dirty="0">
              <a:latin typeface="Century Gothic" panose="020B0502020202020204" pitchFamily="34" charset="0"/>
            </a:endParaRPr>
          </a:p>
          <a:p>
            <a:r>
              <a:rPr lang="cs-CZ" dirty="0" smtClean="0">
                <a:latin typeface="Century Gothic" panose="020B0502020202020204" pitchFamily="34" charset="0"/>
              </a:rPr>
              <a:t>Kompromis mezi světelným výkonem</a:t>
            </a:r>
          </a:p>
          <a:p>
            <a:r>
              <a:rPr lang="cs-CZ" dirty="0" smtClean="0">
                <a:latin typeface="Century Gothic" panose="020B0502020202020204" pitchFamily="34" charset="0"/>
              </a:rPr>
              <a:t>a tepelně izolačními vlastnostmi</a:t>
            </a:r>
          </a:p>
          <a:p>
            <a:endParaRPr lang="cs-CZ" dirty="0">
              <a:latin typeface="Century Gothic" panose="020B0502020202020204" pitchFamily="34" charset="0"/>
            </a:endParaRPr>
          </a:p>
          <a:p>
            <a:r>
              <a:rPr lang="cs-CZ" dirty="0" smtClean="0">
                <a:latin typeface="Century Gothic" panose="020B0502020202020204" pitchFamily="34" charset="0"/>
              </a:rPr>
              <a:t>Kompatibilní s kazetou 600x600mm</a:t>
            </a:r>
          </a:p>
          <a:p>
            <a:r>
              <a:rPr lang="cs-CZ" dirty="0" smtClean="0">
                <a:latin typeface="Century Gothic" panose="020B0502020202020204" pitchFamily="34" charset="0"/>
              </a:rPr>
              <a:t>Ideální do kanceláří</a:t>
            </a:r>
          </a:p>
          <a:p>
            <a:endParaRPr lang="cs-CZ" dirty="0">
              <a:latin typeface="Century Gothic" panose="020B0502020202020204" pitchFamily="34" charset="0"/>
            </a:endParaRPr>
          </a:p>
          <a:p>
            <a:endParaRPr lang="cs-CZ" dirty="0" smtClean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Chevron 9"/>
          <p:cNvSpPr/>
          <p:nvPr/>
        </p:nvSpPr>
        <p:spPr>
          <a:xfrm>
            <a:off x="756450" y="3292651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Chevron 9"/>
          <p:cNvSpPr/>
          <p:nvPr/>
        </p:nvSpPr>
        <p:spPr>
          <a:xfrm>
            <a:off x="756450" y="3863769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" name="Chevron 9"/>
          <p:cNvSpPr/>
          <p:nvPr/>
        </p:nvSpPr>
        <p:spPr>
          <a:xfrm>
            <a:off x="756450" y="4642685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2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8" name="Rectangle 11"/>
          <p:cNvSpPr/>
          <p:nvPr/>
        </p:nvSpPr>
        <p:spPr>
          <a:xfrm>
            <a:off x="1956000" y="2301250"/>
            <a:ext cx="8280000" cy="20611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0" name="TextBox 13"/>
          <p:cNvSpPr txBox="1"/>
          <p:nvPr/>
        </p:nvSpPr>
        <p:spPr>
          <a:xfrm>
            <a:off x="1956000" y="2593840"/>
            <a:ext cx="828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III.Blok</a:t>
            </a:r>
            <a:r>
              <a:rPr lang="cs-CZ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Aréna ČVUT </a:t>
            </a:r>
          </a:p>
          <a:p>
            <a:pPr algn="ctr"/>
            <a:r>
              <a:rPr lang="cs-CZ" sz="4400" dirty="0" smtClean="0">
                <a:latin typeface="Century Gothic" panose="020B0502020202020204" pitchFamily="34" charset="0"/>
              </a:rPr>
              <a:t>Světlovody </a:t>
            </a:r>
            <a:r>
              <a:rPr lang="cs-CZ" sz="4400" dirty="0" err="1" smtClean="0">
                <a:latin typeface="Century Gothic" panose="020B0502020202020204" pitchFamily="34" charset="0"/>
              </a:rPr>
              <a:t>Solatube</a:t>
            </a:r>
            <a:r>
              <a:rPr lang="cs-CZ" sz="4400" baseline="30000" dirty="0" smtClean="0">
                <a:latin typeface="Century Gothic" panose="020B0502020202020204" pitchFamily="34" charset="0"/>
              </a:rPr>
              <a:t>®</a:t>
            </a:r>
            <a:r>
              <a:rPr lang="cs-CZ" sz="4400" dirty="0" smtClean="0">
                <a:latin typeface="Century Gothic" panose="020B0502020202020204" pitchFamily="34" charset="0"/>
              </a:rPr>
              <a:t> v praxi</a:t>
            </a:r>
          </a:p>
        </p:txBody>
      </p:sp>
    </p:spTree>
    <p:extLst>
      <p:ext uri="{BB962C8B-B14F-4D97-AF65-F5344CB8AC3E}">
        <p14:creationId xmlns:p14="http://schemas.microsoft.com/office/powerpoint/2010/main" val="27599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099" y="2184573"/>
            <a:ext cx="2847664" cy="300784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96000" y="360000"/>
            <a:ext cx="10800000" cy="720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zóna zachycení světla</a:t>
            </a:r>
            <a:endParaRPr lang="cs-CZ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14" y="2651762"/>
            <a:ext cx="2683171" cy="14712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3" y="2567080"/>
            <a:ext cx="2463800" cy="1685650"/>
          </a:xfrm>
          <a:prstGeom prst="rect">
            <a:avLst/>
          </a:prstGeom>
        </p:spPr>
      </p:pic>
      <p:pic>
        <p:nvPicPr>
          <p:cNvPr id="8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00" y="2100669"/>
            <a:ext cx="3152837" cy="3267620"/>
          </a:xfrm>
          <a:prstGeom prst="rect">
            <a:avLst/>
          </a:prstGeom>
        </p:spPr>
      </p:pic>
      <p:sp>
        <p:nvSpPr>
          <p:cNvPr id="9" name="Nadpis 2"/>
          <p:cNvSpPr txBox="1">
            <a:spLocks/>
          </p:cNvSpPr>
          <p:nvPr/>
        </p:nvSpPr>
        <p:spPr>
          <a:xfrm>
            <a:off x="696000" y="792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(rozhoduje o příjmové složce)</a:t>
            </a:r>
            <a:endParaRPr lang="cs-CZ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Nadpis 2"/>
          <p:cNvSpPr txBox="1">
            <a:spLocks/>
          </p:cNvSpPr>
          <p:nvPr/>
        </p:nvSpPr>
        <p:spPr>
          <a:xfrm>
            <a:off x="1432600" y="1390064"/>
            <a:ext cx="1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aktivní</a:t>
            </a:r>
            <a:endParaRPr lang="cs-CZ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Nadpis 2"/>
          <p:cNvSpPr txBox="1">
            <a:spLocks/>
          </p:cNvSpPr>
          <p:nvPr/>
        </p:nvSpPr>
        <p:spPr>
          <a:xfrm>
            <a:off x="7994200" y="1440000"/>
            <a:ext cx="1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pasivní</a:t>
            </a:r>
            <a:endParaRPr lang="cs-CZ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Nadpis 2"/>
          <p:cNvSpPr txBox="1">
            <a:spLocks/>
          </p:cNvSpPr>
          <p:nvPr/>
        </p:nvSpPr>
        <p:spPr>
          <a:xfrm>
            <a:off x="1432600" y="5368289"/>
            <a:ext cx="3888700" cy="116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usměrňuje světlo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stabilizuje výkon</a:t>
            </a:r>
            <a:endParaRPr lang="cs-CZ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Nadpis 2"/>
          <p:cNvSpPr txBox="1">
            <a:spLocks/>
          </p:cNvSpPr>
          <p:nvPr/>
        </p:nvSpPr>
        <p:spPr>
          <a:xfrm>
            <a:off x="7229450" y="5400000"/>
            <a:ext cx="3888700" cy="116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přepouštěcí plocha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velké rozdíly výkonu</a:t>
            </a:r>
            <a:endParaRPr lang="cs-CZ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Sazka a.s. - ICT Lucerna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7" y="2218191"/>
            <a:ext cx="5466136" cy="364409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75" y="2218190"/>
            <a:ext cx="5466137" cy="36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5725" r="17455" b="2667"/>
          <a:stretch/>
        </p:blipFill>
        <p:spPr>
          <a:xfrm>
            <a:off x="8766559" y="741870"/>
            <a:ext cx="3321923" cy="537249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>
                <a:latin typeface="Century Gothic" panose="020B0502020202020204" pitchFamily="34" charset="0"/>
              </a:rPr>
              <a:t>Sazka a.s. - ICT Lucerna</a:t>
            </a:r>
            <a:endParaRPr lang="en-US" sz="36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7" name="Chevron 9"/>
          <p:cNvSpPr/>
          <p:nvPr/>
        </p:nvSpPr>
        <p:spPr>
          <a:xfrm>
            <a:off x="1229440" y="2756573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481439" y="2643437"/>
            <a:ext cx="8772559" cy="299312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400" dirty="0" smtClean="0">
                <a:latin typeface="Century Gothic" panose="020B0502020202020204" pitchFamily="34" charset="0"/>
              </a:rPr>
              <a:t>Rekonstrukce kancelářských prostor</a:t>
            </a:r>
          </a:p>
          <a:p>
            <a:endParaRPr lang="cs-CZ" sz="1000" dirty="0" smtClean="0">
              <a:latin typeface="Century Gothic" panose="020B0502020202020204" pitchFamily="34" charset="0"/>
            </a:endParaRPr>
          </a:p>
          <a:p>
            <a:r>
              <a:rPr lang="cs-CZ" sz="2400" dirty="0" smtClean="0">
                <a:latin typeface="Century Gothic" panose="020B0502020202020204" pitchFamily="34" charset="0"/>
              </a:rPr>
              <a:t>Místa trvalého pracoviště IV. zrakové třídy</a:t>
            </a:r>
          </a:p>
          <a:p>
            <a:endParaRPr lang="cs-CZ" sz="1050" dirty="0">
              <a:latin typeface="Century Gothic" panose="020B0502020202020204" pitchFamily="34" charset="0"/>
            </a:endParaRPr>
          </a:p>
          <a:p>
            <a:r>
              <a:rPr lang="cs-CZ" sz="2400" dirty="0">
                <a:latin typeface="Century Gothic" panose="020B0502020202020204" pitchFamily="34" charset="0"/>
              </a:rPr>
              <a:t>N</a:t>
            </a:r>
            <a:r>
              <a:rPr lang="cs-CZ" sz="2400" dirty="0" smtClean="0">
                <a:latin typeface="Century Gothic" panose="020B0502020202020204" pitchFamily="34" charset="0"/>
              </a:rPr>
              <a:t>ařízení </a:t>
            </a:r>
            <a:r>
              <a:rPr lang="cs-CZ" sz="2400" dirty="0">
                <a:latin typeface="Century Gothic" panose="020B0502020202020204" pitchFamily="34" charset="0"/>
              </a:rPr>
              <a:t>vlády 361-2007, § 45/4 </a:t>
            </a:r>
            <a:r>
              <a:rPr lang="cs-CZ" sz="2400" dirty="0" smtClean="0">
                <a:latin typeface="Century Gothic" panose="020B0502020202020204" pitchFamily="34" charset="0"/>
              </a:rPr>
              <a:t>- 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=0,5 D</a:t>
            </a:r>
            <a:r>
              <a:rPr lang="cs-CZ" sz="2400" baseline="-25000" dirty="0" smtClean="0">
                <a:latin typeface="Century Gothic" panose="020B0502020202020204" pitchFamily="34" charset="0"/>
              </a:rPr>
              <a:t>m</a:t>
            </a:r>
            <a:r>
              <a:rPr lang="cs-CZ" sz="2400" dirty="0" smtClean="0">
                <a:latin typeface="Century Gothic" panose="020B0502020202020204" pitchFamily="34" charset="0"/>
              </a:rPr>
              <a:t>=1 </a:t>
            </a:r>
            <a:r>
              <a:rPr lang="en-US" sz="2400" dirty="0">
                <a:latin typeface="Century Gothic" panose="020B0502020202020204" pitchFamily="34" charset="0"/>
              </a:rPr>
              <a:t>[</a:t>
            </a:r>
            <a:r>
              <a:rPr lang="cs-CZ" sz="2400" dirty="0">
                <a:latin typeface="Century Gothic" panose="020B0502020202020204" pitchFamily="34" charset="0"/>
              </a:rPr>
              <a:t>%</a:t>
            </a:r>
            <a:r>
              <a:rPr lang="en-US" sz="2400" dirty="0" smtClean="0">
                <a:latin typeface="Century Gothic" panose="020B0502020202020204" pitchFamily="34" charset="0"/>
              </a:rPr>
              <a:t>]</a:t>
            </a:r>
            <a:endParaRPr lang="cs-CZ" sz="24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Century Gothic" panose="020B0502020202020204" pitchFamily="34" charset="0"/>
              </a:rPr>
              <a:t>Sdružené osvětlení (ČSN 36 0020) </a:t>
            </a:r>
            <a:r>
              <a:rPr lang="cs-CZ" sz="2400" dirty="0" err="1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>
                <a:latin typeface="Century Gothic" panose="020B0502020202020204" pitchFamily="34" charset="0"/>
              </a:rPr>
              <a:t>min</a:t>
            </a:r>
            <a:r>
              <a:rPr lang="cs-CZ" sz="2400" dirty="0">
                <a:latin typeface="Century Gothic" panose="020B0502020202020204" pitchFamily="34" charset="0"/>
              </a:rPr>
              <a:t>=0,5 D</a:t>
            </a:r>
            <a:r>
              <a:rPr lang="cs-CZ" sz="2400" baseline="-25000" dirty="0">
                <a:latin typeface="Century Gothic" panose="020B0502020202020204" pitchFamily="34" charset="0"/>
              </a:rPr>
              <a:t>m</a:t>
            </a:r>
            <a:r>
              <a:rPr lang="cs-CZ" sz="2400" dirty="0">
                <a:latin typeface="Century Gothic" panose="020B0502020202020204" pitchFamily="34" charset="0"/>
              </a:rPr>
              <a:t>=1,5 </a:t>
            </a:r>
            <a:r>
              <a:rPr lang="en-US" sz="2400" dirty="0">
                <a:latin typeface="Century Gothic" panose="020B0502020202020204" pitchFamily="34" charset="0"/>
              </a:rPr>
              <a:t>[</a:t>
            </a:r>
            <a:r>
              <a:rPr lang="cs-CZ" sz="2400" dirty="0">
                <a:latin typeface="Century Gothic" panose="020B0502020202020204" pitchFamily="34" charset="0"/>
              </a:rPr>
              <a:t>%</a:t>
            </a:r>
            <a:r>
              <a:rPr lang="en-US" sz="2400" dirty="0" smtClean="0">
                <a:latin typeface="Century Gothic" panose="020B0502020202020204" pitchFamily="34" charset="0"/>
              </a:rPr>
              <a:t>]</a:t>
            </a:r>
            <a:endParaRPr lang="cs-CZ" sz="10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b="1" dirty="0" smtClean="0">
                <a:latin typeface="Century Gothic" panose="020B0502020202020204" pitchFamily="34" charset="0"/>
              </a:rPr>
              <a:t>Použity 11 x </a:t>
            </a:r>
            <a:r>
              <a:rPr lang="cs-CZ" sz="2400" b="1" dirty="0" err="1" smtClean="0">
                <a:latin typeface="Century Gothic" panose="020B0502020202020204" pitchFamily="34" charset="0"/>
              </a:rPr>
              <a:t>Solatube</a:t>
            </a:r>
            <a:r>
              <a:rPr lang="cs-CZ" sz="2400" b="1" dirty="0" smtClean="0">
                <a:latin typeface="Century Gothic" panose="020B0502020202020204" pitchFamily="34" charset="0"/>
              </a:rPr>
              <a:t>® 290DS – 350mm, 19x 330DS-530mm</a:t>
            </a:r>
          </a:p>
          <a:p>
            <a:r>
              <a:rPr lang="cs-CZ" sz="2400" b="1" dirty="0" smtClean="0">
                <a:latin typeface="Century Gothic" panose="020B0502020202020204" pitchFamily="34" charset="0"/>
              </a:rPr>
              <a:t>s čtvercovým difuzérem do kazetového podhledu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9" name="Chevron 9"/>
          <p:cNvSpPr/>
          <p:nvPr/>
        </p:nvSpPr>
        <p:spPr>
          <a:xfrm>
            <a:off x="1229440" y="3266268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229440" y="3784591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Chevron 9"/>
          <p:cNvSpPr/>
          <p:nvPr/>
        </p:nvSpPr>
        <p:spPr>
          <a:xfrm>
            <a:off x="1229440" y="4263691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Chevron 9"/>
          <p:cNvSpPr/>
          <p:nvPr/>
        </p:nvSpPr>
        <p:spPr>
          <a:xfrm>
            <a:off x="1229440" y="4828245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1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>
                <a:latin typeface="Century Gothic" panose="020B0502020202020204" pitchFamily="34" charset="0"/>
              </a:rPr>
              <a:t>Sazka a.s. - ICT Lucerna</a:t>
            </a:r>
            <a:endParaRPr lang="en-US" sz="36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50" y="2190654"/>
            <a:ext cx="10552550" cy="389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KKCG </a:t>
            </a:r>
            <a:r>
              <a:rPr lang="cs-CZ" sz="3600" dirty="0" err="1" smtClean="0">
                <a:latin typeface="Century Gothic" panose="020B0502020202020204" pitchFamily="34" charset="0"/>
              </a:rPr>
              <a:t>Services</a:t>
            </a:r>
            <a:r>
              <a:rPr lang="cs-CZ" sz="3600" dirty="0" smtClean="0">
                <a:latin typeface="Century Gothic" panose="020B0502020202020204" pitchFamily="34" charset="0"/>
              </a:rPr>
              <a:t> 1.20 – nejtemnější místnost</a:t>
            </a:r>
            <a:endParaRPr lang="en-US" sz="36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6" t="12907" r="7019" b="13837"/>
          <a:stretch>
            <a:fillRect/>
          </a:stretch>
        </p:blipFill>
        <p:spPr bwMode="auto">
          <a:xfrm>
            <a:off x="104284" y="2700000"/>
            <a:ext cx="4370722" cy="327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15175" r="13635" b="24449"/>
          <a:stretch>
            <a:fillRect/>
          </a:stretch>
        </p:blipFill>
        <p:spPr bwMode="auto">
          <a:xfrm>
            <a:off x="9233669" y="2661662"/>
            <a:ext cx="2728129" cy="295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0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23840" r="6958" b="19652"/>
          <a:stretch>
            <a:fillRect/>
          </a:stretch>
        </p:blipFill>
        <p:spPr bwMode="auto">
          <a:xfrm>
            <a:off x="4475006" y="3019830"/>
            <a:ext cx="4522461" cy="259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9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KKCG </a:t>
            </a:r>
            <a:r>
              <a:rPr lang="cs-CZ" sz="3600" dirty="0" err="1" smtClean="0">
                <a:latin typeface="Century Gothic" panose="020B0502020202020204" pitchFamily="34" charset="0"/>
              </a:rPr>
              <a:t>Services</a:t>
            </a:r>
            <a:r>
              <a:rPr lang="cs-CZ" sz="3600" dirty="0" smtClean="0">
                <a:latin typeface="Century Gothic" panose="020B0502020202020204" pitchFamily="34" charset="0"/>
              </a:rPr>
              <a:t> 1.20 – nejtemnější místnost</a:t>
            </a:r>
            <a:endParaRPr lang="en-US" sz="36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/>
          </p:nvPr>
        </p:nvGraphicFramePr>
        <p:xfrm>
          <a:off x="1429430" y="2610189"/>
          <a:ext cx="9333140" cy="2860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2997"/>
                <a:gridCol w="1603971"/>
                <a:gridCol w="2221016"/>
                <a:gridCol w="2075675"/>
                <a:gridCol w="1949481"/>
              </a:tblGrid>
              <a:tr h="1135476">
                <a:tc>
                  <a:txBody>
                    <a:bodyPr/>
                    <a:lstStyle/>
                    <a:p>
                      <a:pPr algn="l"/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Normové požadavky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Naměřené hodnoty před instalací světlovodů 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Vypočtené hodnoty ve studii denního osvětlení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Naměřené hodnoty po instalaci světlovodů 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871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Dmin [%]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0,5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0,1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1,1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1,1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871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Dm [%]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1,0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0,1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1,5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1,5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504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Rovnoměrnost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0,2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/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0,53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0,58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06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>
                <a:latin typeface="Century Gothic" panose="020B0502020202020204" pitchFamily="34" charset="0"/>
              </a:rPr>
              <a:t>KKCG </a:t>
            </a:r>
            <a:r>
              <a:rPr lang="cs-CZ" sz="3600" dirty="0" err="1">
                <a:latin typeface="Century Gothic" panose="020B0502020202020204" pitchFamily="34" charset="0"/>
              </a:rPr>
              <a:t>Services</a:t>
            </a:r>
            <a:r>
              <a:rPr lang="cs-CZ" sz="3600" dirty="0">
                <a:latin typeface="Century Gothic" panose="020B0502020202020204" pitchFamily="34" charset="0"/>
              </a:rPr>
              <a:t> 1.20 – nejtemnější místnost</a:t>
            </a:r>
            <a:endParaRPr lang="en-US" sz="36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36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IMG_01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74" y="2190541"/>
            <a:ext cx="6620522" cy="44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01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18" y="2189555"/>
            <a:ext cx="2600594" cy="390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97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>
                <a:latin typeface="Century Gothic" panose="020B0502020202020204" pitchFamily="34" charset="0"/>
              </a:rPr>
              <a:t>Sazka a.s. - ICT </a:t>
            </a:r>
            <a:r>
              <a:rPr lang="cs-CZ" sz="3600" dirty="0" smtClean="0">
                <a:latin typeface="Century Gothic" panose="020B0502020202020204" pitchFamily="34" charset="0"/>
              </a:rPr>
              <a:t>Lucerna – detail osazení </a:t>
            </a:r>
            <a:endParaRPr lang="en-US" sz="36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 descr="20160809_1021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2194062"/>
            <a:ext cx="7585289" cy="426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904" y="2194062"/>
            <a:ext cx="2512711" cy="37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0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Polyfunkční dům Zvole u Prahy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09" y="2095301"/>
            <a:ext cx="3067050" cy="4089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59" y="2095301"/>
            <a:ext cx="5042165" cy="37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>
                <a:latin typeface="Century Gothic" panose="020B0502020202020204" pitchFamily="34" charset="0"/>
              </a:rPr>
              <a:t>Polyfunkční dům Zvole u Prahy</a:t>
            </a:r>
            <a:endParaRPr lang="en-US" sz="36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cs-CZ" sz="3600" dirty="0" smtClean="0">
              <a:latin typeface="Century Gothic" panose="020B0502020202020204" pitchFamily="34" charset="0"/>
            </a:endParaRPr>
          </a:p>
        </p:txBody>
      </p:sp>
      <p:sp>
        <p:nvSpPr>
          <p:cNvPr id="7" name="Chevron 9"/>
          <p:cNvSpPr/>
          <p:nvPr/>
        </p:nvSpPr>
        <p:spPr>
          <a:xfrm>
            <a:off x="944768" y="2711075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196767" y="2615822"/>
            <a:ext cx="8310647" cy="277768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400" dirty="0" smtClean="0">
                <a:latin typeface="Century Gothic" panose="020B0502020202020204" pitchFamily="34" charset="0"/>
              </a:rPr>
              <a:t>Víceúčelový prostor s charakterem trvalého pobytu</a:t>
            </a:r>
          </a:p>
          <a:p>
            <a:endParaRPr lang="cs-CZ" sz="1050" dirty="0">
              <a:latin typeface="Century Gothic" panose="020B0502020202020204" pitchFamily="34" charset="0"/>
            </a:endParaRPr>
          </a:p>
          <a:p>
            <a:r>
              <a:rPr lang="cs-CZ" sz="2400" dirty="0" smtClean="0">
                <a:latin typeface="Century Gothic" panose="020B0502020202020204" pitchFamily="34" charset="0"/>
              </a:rPr>
              <a:t>Kombinované osvětlení s převažující boční složkou</a:t>
            </a:r>
          </a:p>
          <a:p>
            <a:endParaRPr lang="cs-CZ" sz="1000" dirty="0">
              <a:latin typeface="Century Gothic" panose="020B0502020202020204" pitchFamily="34" charset="0"/>
            </a:endParaRPr>
          </a:p>
          <a:p>
            <a:r>
              <a:rPr lang="cs-CZ" sz="2400" dirty="0" smtClean="0">
                <a:latin typeface="Century Gothic" panose="020B0502020202020204" pitchFamily="34" charset="0"/>
              </a:rPr>
              <a:t>Denní osvětlení (ČSN 73 0580-1,3) 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=1,5 </a:t>
            </a:r>
            <a:r>
              <a:rPr lang="en-US" sz="2400" dirty="0">
                <a:latin typeface="Century Gothic" panose="020B0502020202020204" pitchFamily="34" charset="0"/>
              </a:rPr>
              <a:t>[</a:t>
            </a:r>
            <a:r>
              <a:rPr lang="cs-CZ" sz="2400" dirty="0">
                <a:latin typeface="Century Gothic" panose="020B0502020202020204" pitchFamily="34" charset="0"/>
              </a:rPr>
              <a:t>%</a:t>
            </a:r>
            <a:r>
              <a:rPr lang="en-US" sz="2400" dirty="0" smtClean="0">
                <a:latin typeface="Century Gothic" panose="020B0502020202020204" pitchFamily="34" charset="0"/>
              </a:rPr>
              <a:t>]</a:t>
            </a:r>
            <a:r>
              <a:rPr lang="cs-CZ" sz="2400" dirty="0" smtClean="0">
                <a:latin typeface="Century Gothic" panose="020B0502020202020204" pitchFamily="34" charset="0"/>
              </a:rPr>
              <a:t>						     rovnoměrnost ≥ 0,2</a:t>
            </a:r>
          </a:p>
          <a:p>
            <a:endParaRPr lang="cs-CZ" sz="1000" dirty="0" smtClean="0">
              <a:latin typeface="Century Gothic" panose="020B0502020202020204" pitchFamily="34" charset="0"/>
            </a:endParaRPr>
          </a:p>
          <a:p>
            <a:r>
              <a:rPr lang="cs-CZ" sz="2400" b="1" dirty="0" smtClean="0">
                <a:latin typeface="Century Gothic" panose="020B0502020202020204" pitchFamily="34" charset="0"/>
              </a:rPr>
              <a:t>Použity 6 x Solatube 330 DS – 530mm, délky 1000mm</a:t>
            </a:r>
          </a:p>
          <a:p>
            <a:r>
              <a:rPr lang="cs-CZ" sz="2400" b="1" dirty="0" smtClean="0">
                <a:latin typeface="Century Gothic" panose="020B0502020202020204" pitchFamily="34" charset="0"/>
              </a:rPr>
              <a:t>s </a:t>
            </a:r>
            <a:r>
              <a:rPr lang="cs-CZ" sz="2400" b="1" dirty="0">
                <a:latin typeface="Century Gothic" panose="020B0502020202020204" pitchFamily="34" charset="0"/>
              </a:rPr>
              <a:t>kruhovým difuzérem </a:t>
            </a:r>
            <a:r>
              <a:rPr lang="cs-CZ" sz="2400" b="1" dirty="0" smtClean="0">
                <a:latin typeface="Century Gothic" panose="020B0502020202020204" pitchFamily="34" charset="0"/>
              </a:rPr>
              <a:t>osazeným </a:t>
            </a:r>
            <a:r>
              <a:rPr lang="cs-CZ" sz="2400" b="1" dirty="0">
                <a:latin typeface="Century Gothic" panose="020B0502020202020204" pitchFamily="34" charset="0"/>
              </a:rPr>
              <a:t>d</a:t>
            </a:r>
            <a:r>
              <a:rPr lang="cs-CZ" sz="2400" b="1" dirty="0" smtClean="0">
                <a:latin typeface="Century Gothic" panose="020B0502020202020204" pitchFamily="34" charset="0"/>
              </a:rPr>
              <a:t>o podhledu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44768" y="3254322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Chevron 9"/>
          <p:cNvSpPr/>
          <p:nvPr/>
        </p:nvSpPr>
        <p:spPr>
          <a:xfrm>
            <a:off x="945075" y="3752236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Chevron 9"/>
          <p:cNvSpPr/>
          <p:nvPr/>
        </p:nvSpPr>
        <p:spPr>
          <a:xfrm>
            <a:off x="944768" y="5156317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14" y="2855075"/>
            <a:ext cx="2298828" cy="26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12000" y="0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94" y="6223397"/>
            <a:ext cx="3380219" cy="540000"/>
          </a:xfrm>
          <a:prstGeom prst="rect">
            <a:avLst/>
          </a:prstGeom>
        </p:spPr>
      </p:pic>
      <p:sp>
        <p:nvSpPr>
          <p:cNvPr id="9" name="Chevron 9"/>
          <p:cNvSpPr/>
          <p:nvPr/>
        </p:nvSpPr>
        <p:spPr>
          <a:xfrm>
            <a:off x="944768" y="2117491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44768" y="2627149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196768" y="1844145"/>
            <a:ext cx="8791295" cy="129266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endParaRPr lang="cs-CZ" sz="1000" dirty="0" smtClean="0">
              <a:latin typeface="Century Gothic" panose="020B0502020202020204" pitchFamily="34" charset="0"/>
            </a:endParaRPr>
          </a:p>
          <a:p>
            <a:pPr defTabSz="717550"/>
            <a:r>
              <a:rPr lang="cs-CZ" sz="2400" dirty="0" smtClean="0">
                <a:latin typeface="Century Gothic" panose="020B0502020202020204" pitchFamily="34" charset="0"/>
              </a:rPr>
              <a:t>výpočet DO:	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=1,8   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max</a:t>
            </a:r>
            <a:r>
              <a:rPr lang="cs-CZ" sz="2400" dirty="0" smtClean="0">
                <a:latin typeface="Century Gothic" panose="020B0502020202020204" pitchFamily="34" charset="0"/>
              </a:rPr>
              <a:t>/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=0,5</a:t>
            </a:r>
            <a:endParaRPr lang="cs-CZ" sz="2400" baseline="-25000" dirty="0" smtClean="0">
              <a:latin typeface="Century Gothic" panose="020B0502020202020204" pitchFamily="34" charset="0"/>
            </a:endParaRPr>
          </a:p>
          <a:p>
            <a:pPr defTabSz="762000">
              <a:tabLst>
                <a:tab pos="2238375" algn="l"/>
              </a:tabLst>
            </a:pPr>
            <a:endParaRPr lang="cs-CZ" sz="1000" dirty="0" smtClean="0">
              <a:latin typeface="Century Gothic" panose="020B0502020202020204" pitchFamily="34" charset="0"/>
            </a:endParaRPr>
          </a:p>
          <a:p>
            <a:pPr defTabSz="538163">
              <a:tabLst>
                <a:tab pos="2157413" algn="l"/>
              </a:tabLst>
            </a:pPr>
            <a:r>
              <a:rPr lang="cs-CZ" sz="2400" dirty="0" smtClean="0">
                <a:latin typeface="Century Gothic" panose="020B0502020202020204" pitchFamily="34" charset="0"/>
              </a:rPr>
              <a:t>měření </a:t>
            </a:r>
            <a:r>
              <a:rPr lang="cs-CZ" sz="2400" dirty="0">
                <a:latin typeface="Century Gothic" panose="020B0502020202020204" pitchFamily="34" charset="0"/>
              </a:rPr>
              <a:t>DO:	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=1,6   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max</a:t>
            </a:r>
            <a:r>
              <a:rPr lang="cs-CZ" sz="2400" dirty="0" smtClean="0">
                <a:latin typeface="Century Gothic" panose="020B0502020202020204" pitchFamily="34" charset="0"/>
              </a:rPr>
              <a:t>/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=0,4</a:t>
            </a:r>
            <a:endParaRPr lang="cs-CZ" sz="2400" dirty="0">
              <a:latin typeface="Century Gothic" panose="020B0502020202020204" pitchFamily="34" charset="0"/>
            </a:endParaRPr>
          </a:p>
          <a:p>
            <a:pPr defTabSz="719138"/>
            <a:endParaRPr lang="cs-CZ" sz="1000" dirty="0" smtClean="0"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82" y="2202476"/>
            <a:ext cx="3986649" cy="39322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44" y="3337210"/>
            <a:ext cx="3226856" cy="27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4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8"/>
          <a:stretch/>
        </p:blipFill>
        <p:spPr>
          <a:xfrm>
            <a:off x="2316000" y="1392010"/>
            <a:ext cx="7560000" cy="2938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891" y="900000"/>
            <a:ext cx="5758219" cy="638174"/>
          </a:xfrm>
        </p:spPr>
        <p:txBody>
          <a:bodyPr>
            <a:normAutofit/>
          </a:bodyPr>
          <a:lstStyle/>
          <a:p>
            <a:pPr algn="l"/>
            <a:r>
              <a:rPr lang="cs-CZ" sz="3200" dirty="0" smtClean="0"/>
              <a:t>Správné zachycení denního světla</a:t>
            </a:r>
            <a:endParaRPr lang="en-US" sz="3200" dirty="0"/>
          </a:p>
        </p:txBody>
      </p:sp>
      <p:sp>
        <p:nvSpPr>
          <p:cNvPr id="6" name="Chevron 5"/>
          <p:cNvSpPr/>
          <p:nvPr/>
        </p:nvSpPr>
        <p:spPr>
          <a:xfrm>
            <a:off x="6166908" y="5507745"/>
            <a:ext cx="203200" cy="257175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0908" y="5337016"/>
            <a:ext cx="4314089" cy="615553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fontAlgn="base"/>
            <a:r>
              <a:rPr lang="cs-CZ" sz="1600" dirty="0"/>
              <a:t>Přesměrování nízkých úhlů světla </a:t>
            </a:r>
            <a:r>
              <a:rPr lang="cs-CZ" sz="1600" dirty="0" smtClean="0"/>
              <a:t>pro</a:t>
            </a:r>
          </a:p>
          <a:p>
            <a:pPr fontAlgn="base"/>
            <a:r>
              <a:rPr lang="cs-CZ" sz="1600" dirty="0" smtClean="0"/>
              <a:t>maximální zachycení</a:t>
            </a:r>
            <a:endParaRPr lang="en-US" sz="1600" dirty="0"/>
          </a:p>
        </p:txBody>
      </p:sp>
      <p:sp>
        <p:nvSpPr>
          <p:cNvPr id="8" name="Chevron 7"/>
          <p:cNvSpPr/>
          <p:nvPr/>
        </p:nvSpPr>
        <p:spPr>
          <a:xfrm>
            <a:off x="6166908" y="6121541"/>
            <a:ext cx="203200" cy="257175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0908" y="6030635"/>
            <a:ext cx="4314089" cy="369332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fontAlgn="base"/>
            <a:r>
              <a:rPr lang="cs-CZ" sz="1600" dirty="0" smtClean="0"/>
              <a:t>Zabraňuje nadměrnému přísunu tepla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26461" y="4246602"/>
            <a:ext cx="5450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2C4"/>
                </a:solidFill>
                <a:latin typeface="+mj-lt"/>
              </a:rPr>
              <a:t>Technologie </a:t>
            </a:r>
            <a:r>
              <a:rPr lang="en-US" sz="3200" dirty="0" err="1" smtClean="0">
                <a:solidFill>
                  <a:srgbClr val="0082C4"/>
                </a:solidFill>
                <a:latin typeface="+mj-lt"/>
              </a:rPr>
              <a:t>Raybender</a:t>
            </a:r>
            <a:r>
              <a:rPr lang="cs-CZ" sz="3200" dirty="0" smtClean="0">
                <a:solidFill>
                  <a:srgbClr val="0082C4"/>
                </a:solidFill>
                <a:latin typeface="+mj-lt"/>
              </a:rPr>
              <a:t>®</a:t>
            </a:r>
            <a:endParaRPr lang="en-US" sz="3200" dirty="0">
              <a:solidFill>
                <a:srgbClr val="0082C4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6108" y="4809905"/>
            <a:ext cx="5259462" cy="35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217708" y="4809905"/>
            <a:ext cx="39116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67" dirty="0" smtClean="0">
                <a:solidFill>
                  <a:schemeClr val="bg1"/>
                </a:solidFill>
              </a:rPr>
              <a:t>Patentovaná optická Fresnelova čočka</a:t>
            </a:r>
            <a:endParaRPr lang="en-US" sz="1867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469" y="5355148"/>
            <a:ext cx="684164" cy="5096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46" y="5959750"/>
            <a:ext cx="444465" cy="692540"/>
          </a:xfrm>
          <a:prstGeom prst="rect">
            <a:avLst/>
          </a:prstGeom>
        </p:spPr>
      </p:pic>
      <p:sp>
        <p:nvSpPr>
          <p:cNvPr id="22" name="Chevron 21"/>
          <p:cNvSpPr/>
          <p:nvPr/>
        </p:nvSpPr>
        <p:spPr>
          <a:xfrm>
            <a:off x="888831" y="5511475"/>
            <a:ext cx="203200" cy="257175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2831" y="5340747"/>
            <a:ext cx="3359630" cy="615553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fontAlgn="base"/>
            <a:r>
              <a:rPr lang="cs-CZ" sz="1600" dirty="0" smtClean="0"/>
              <a:t>Přesměrování nízkých úhlů světla pro maximální zachycení</a:t>
            </a:r>
            <a:endParaRPr lang="en-US" sz="1600" dirty="0"/>
          </a:p>
        </p:txBody>
      </p:sp>
      <p:sp>
        <p:nvSpPr>
          <p:cNvPr id="24" name="Chevron 23"/>
          <p:cNvSpPr/>
          <p:nvPr/>
        </p:nvSpPr>
        <p:spPr>
          <a:xfrm>
            <a:off x="888831" y="6192951"/>
            <a:ext cx="203200" cy="257175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2831" y="6022223"/>
            <a:ext cx="3171355" cy="615553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fontAlgn="base"/>
            <a:r>
              <a:rPr lang="cs-CZ" sz="1600" dirty="0" smtClean="0"/>
              <a:t>Zvyšuje příjem světla pro vyšší výkon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799185" y="4237298"/>
            <a:ext cx="5450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2C4"/>
                </a:solidFill>
                <a:latin typeface="+mj-lt"/>
              </a:rPr>
              <a:t>Zrcátko </a:t>
            </a:r>
            <a:r>
              <a:rPr lang="en-US" sz="3200" dirty="0" err="1" smtClean="0">
                <a:solidFill>
                  <a:srgbClr val="0082C4"/>
                </a:solidFill>
                <a:latin typeface="+mj-lt"/>
              </a:rPr>
              <a:t>LightTracker</a:t>
            </a:r>
            <a:r>
              <a:rPr lang="cs-CZ" sz="3200" baseline="30000" dirty="0" smtClean="0">
                <a:solidFill>
                  <a:srgbClr val="0082C4"/>
                </a:solidFill>
                <a:latin typeface="+mj-lt"/>
              </a:rPr>
              <a:t>TM</a:t>
            </a:r>
            <a:endParaRPr lang="en-US" sz="3200" baseline="30000" dirty="0">
              <a:solidFill>
                <a:srgbClr val="0082C4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8831" y="4800600"/>
            <a:ext cx="4318000" cy="35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990431" y="4800600"/>
            <a:ext cx="39116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67" dirty="0" smtClean="0">
                <a:solidFill>
                  <a:schemeClr val="bg1"/>
                </a:solidFill>
              </a:rPr>
              <a:t>Inovativní integrované zrcátko</a:t>
            </a:r>
            <a:endParaRPr lang="en-US" sz="1867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73" y="5360663"/>
            <a:ext cx="752974" cy="717678"/>
          </a:xfrm>
          <a:prstGeom prst="rect">
            <a:avLst/>
          </a:prstGeom>
        </p:spPr>
      </p:pic>
      <p:sp>
        <p:nvSpPr>
          <p:cNvPr id="21" name="TextBox 13"/>
          <p:cNvSpPr txBox="1"/>
          <p:nvPr/>
        </p:nvSpPr>
        <p:spPr>
          <a:xfrm>
            <a:off x="156000" y="180000"/>
            <a:ext cx="1188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82C4"/>
                </a:solidFill>
                <a:latin typeface="+mj-lt"/>
              </a:rPr>
              <a:t>Jak má fungovat světlovod</a:t>
            </a:r>
          </a:p>
        </p:txBody>
      </p:sp>
    </p:spTree>
    <p:extLst>
      <p:ext uri="{BB962C8B-B14F-4D97-AF65-F5344CB8AC3E}">
        <p14:creationId xmlns:p14="http://schemas.microsoft.com/office/powerpoint/2010/main" val="28934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23"/>
            <a:ext cx="7721600" cy="5791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5523"/>
            <a:ext cx="4343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5725" r="17455" b="2667"/>
          <a:stretch/>
        </p:blipFill>
        <p:spPr>
          <a:xfrm>
            <a:off x="8817983" y="793630"/>
            <a:ext cx="3374016" cy="545674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APAG Elektronik</a:t>
            </a:r>
          </a:p>
          <a:p>
            <a:pPr>
              <a:lnSpc>
                <a:spcPct val="10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Pardubice – Staré Čívice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7" name="Chevron 9"/>
          <p:cNvSpPr/>
          <p:nvPr/>
        </p:nvSpPr>
        <p:spPr>
          <a:xfrm>
            <a:off x="944768" y="3034925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196767" y="2939672"/>
            <a:ext cx="8310647" cy="29315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400" dirty="0" smtClean="0">
                <a:latin typeface="Century Gothic" panose="020B0502020202020204" pitchFamily="34" charset="0"/>
              </a:rPr>
              <a:t>Kancelářský vestavek průmyslové haly</a:t>
            </a:r>
          </a:p>
          <a:p>
            <a:endParaRPr lang="cs-CZ" sz="1000" dirty="0" smtClean="0">
              <a:latin typeface="Century Gothic" panose="020B0502020202020204" pitchFamily="34" charset="0"/>
            </a:endParaRPr>
          </a:p>
          <a:p>
            <a:r>
              <a:rPr lang="cs-CZ" sz="2400" dirty="0" smtClean="0">
                <a:latin typeface="Century Gothic" panose="020B0502020202020204" pitchFamily="34" charset="0"/>
              </a:rPr>
              <a:t>Místa trvalého pracoviště IV. zrakové třídy</a:t>
            </a:r>
          </a:p>
          <a:p>
            <a:endParaRPr lang="cs-CZ" sz="1050" dirty="0">
              <a:latin typeface="Century Gothic" panose="020B0502020202020204" pitchFamily="34" charset="0"/>
            </a:endParaRPr>
          </a:p>
          <a:p>
            <a:r>
              <a:rPr lang="cs-CZ" sz="2400" dirty="0" smtClean="0">
                <a:latin typeface="Century Gothic" panose="020B0502020202020204" pitchFamily="34" charset="0"/>
              </a:rPr>
              <a:t>Kombinované osvětlení s převažující horní složkou</a:t>
            </a:r>
          </a:p>
          <a:p>
            <a:endParaRPr lang="cs-CZ" sz="1000" dirty="0">
              <a:latin typeface="Century Gothic" panose="020B0502020202020204" pitchFamily="34" charset="0"/>
            </a:endParaRPr>
          </a:p>
          <a:p>
            <a:r>
              <a:rPr lang="cs-CZ" sz="2400" dirty="0" smtClean="0">
                <a:latin typeface="Century Gothic" panose="020B0502020202020204" pitchFamily="34" charset="0"/>
              </a:rPr>
              <a:t>Sdružené osvětlení (ČSN 36 0020) 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=0,5 D</a:t>
            </a:r>
            <a:r>
              <a:rPr lang="cs-CZ" sz="2400" baseline="-25000" dirty="0" smtClean="0">
                <a:latin typeface="Century Gothic" panose="020B0502020202020204" pitchFamily="34" charset="0"/>
              </a:rPr>
              <a:t>m</a:t>
            </a:r>
            <a:r>
              <a:rPr lang="cs-CZ" sz="2400" dirty="0" smtClean="0">
                <a:latin typeface="Century Gothic" panose="020B0502020202020204" pitchFamily="34" charset="0"/>
              </a:rPr>
              <a:t>=1,5 </a:t>
            </a:r>
            <a:r>
              <a:rPr lang="en-US" sz="2400" dirty="0" smtClean="0">
                <a:latin typeface="Century Gothic" panose="020B0502020202020204" pitchFamily="34" charset="0"/>
              </a:rPr>
              <a:t>[</a:t>
            </a:r>
            <a:r>
              <a:rPr lang="cs-CZ" sz="2400" dirty="0" smtClean="0">
                <a:latin typeface="Century Gothic" panose="020B0502020202020204" pitchFamily="34" charset="0"/>
              </a:rPr>
              <a:t>%</a:t>
            </a:r>
            <a:r>
              <a:rPr lang="en-US" sz="2400" dirty="0" smtClean="0">
                <a:latin typeface="Century Gothic" panose="020B0502020202020204" pitchFamily="34" charset="0"/>
              </a:rPr>
              <a:t>]</a:t>
            </a:r>
            <a:endParaRPr lang="cs-CZ" sz="2400" dirty="0" smtClean="0">
              <a:latin typeface="Century Gothic" panose="020B0502020202020204" pitchFamily="34" charset="0"/>
            </a:endParaRPr>
          </a:p>
          <a:p>
            <a:endParaRPr lang="cs-CZ" sz="1000" dirty="0" smtClean="0">
              <a:latin typeface="Century Gothic" panose="020B0502020202020204" pitchFamily="34" charset="0"/>
            </a:endParaRPr>
          </a:p>
          <a:p>
            <a:r>
              <a:rPr lang="cs-CZ" sz="2400" b="1" dirty="0" smtClean="0">
                <a:latin typeface="Century Gothic" panose="020B0502020202020204" pitchFamily="34" charset="0"/>
              </a:rPr>
              <a:t>Použity 6 x Solatube 330 DS – 530mm, délky 6500mm</a:t>
            </a:r>
          </a:p>
          <a:p>
            <a:r>
              <a:rPr lang="cs-CZ" sz="2400" b="1" dirty="0" smtClean="0">
                <a:latin typeface="Century Gothic" panose="020B0502020202020204" pitchFamily="34" charset="0"/>
              </a:rPr>
              <a:t>s čtvercovým difuzérem do kazetového podhledu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9" name="Chevron 9"/>
          <p:cNvSpPr/>
          <p:nvPr/>
        </p:nvSpPr>
        <p:spPr>
          <a:xfrm>
            <a:off x="944768" y="3550625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44768" y="4066325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Chevron 9"/>
          <p:cNvSpPr/>
          <p:nvPr/>
        </p:nvSpPr>
        <p:spPr>
          <a:xfrm>
            <a:off x="944768" y="4582025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Chevron 9"/>
          <p:cNvSpPr/>
          <p:nvPr/>
        </p:nvSpPr>
        <p:spPr>
          <a:xfrm>
            <a:off x="944768" y="5109697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Modelace světelné scény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5" y="2890368"/>
            <a:ext cx="5375442" cy="35758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19" y="2700000"/>
            <a:ext cx="5341948" cy="373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8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12000" y="0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7" name="Chevron 9"/>
          <p:cNvSpPr/>
          <p:nvPr/>
        </p:nvSpPr>
        <p:spPr>
          <a:xfrm>
            <a:off x="944768" y="1686776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Chevron 9"/>
          <p:cNvSpPr/>
          <p:nvPr/>
        </p:nvSpPr>
        <p:spPr>
          <a:xfrm>
            <a:off x="944768" y="2202476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44768" y="2718176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Chevron 9"/>
          <p:cNvSpPr/>
          <p:nvPr/>
        </p:nvSpPr>
        <p:spPr>
          <a:xfrm>
            <a:off x="944768" y="3233876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1"/>
          <a:stretch/>
        </p:blipFill>
        <p:spPr>
          <a:xfrm>
            <a:off x="4736940" y="3091639"/>
            <a:ext cx="7567386" cy="3863331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1196767" y="1591523"/>
            <a:ext cx="8791295" cy="203132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400" dirty="0" smtClean="0">
                <a:latin typeface="Century Gothic" panose="020B0502020202020204" pitchFamily="34" charset="0"/>
              </a:rPr>
              <a:t>Funkčně vymezené plochy 2 x 12m</a:t>
            </a:r>
            <a:r>
              <a:rPr lang="cs-CZ" sz="2400" baseline="30000" dirty="0" smtClean="0">
                <a:latin typeface="Century Gothic" panose="020B0502020202020204" pitchFamily="34" charset="0"/>
              </a:rPr>
              <a:t>2</a:t>
            </a:r>
          </a:p>
          <a:p>
            <a:endParaRPr lang="cs-CZ" sz="1000" dirty="0" smtClean="0">
              <a:latin typeface="Century Gothic" panose="020B0502020202020204" pitchFamily="34" charset="0"/>
            </a:endParaRPr>
          </a:p>
          <a:p>
            <a:pPr defTabSz="717550"/>
            <a:r>
              <a:rPr lang="cs-CZ" sz="2400" dirty="0" smtClean="0">
                <a:latin typeface="Century Gothic" panose="020B0502020202020204" pitchFamily="34" charset="0"/>
              </a:rPr>
              <a:t>výpočet DO:	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=0,7 – 0,8	D</a:t>
            </a:r>
            <a:r>
              <a:rPr lang="cs-CZ" sz="2400" baseline="-25000" dirty="0" smtClean="0">
                <a:latin typeface="Century Gothic" panose="020B0502020202020204" pitchFamily="34" charset="0"/>
              </a:rPr>
              <a:t>m</a:t>
            </a:r>
            <a:r>
              <a:rPr lang="cs-CZ" sz="2400" dirty="0" smtClean="0">
                <a:latin typeface="Century Gothic" panose="020B0502020202020204" pitchFamily="34" charset="0"/>
              </a:rPr>
              <a:t>=1,6 </a:t>
            </a:r>
            <a:r>
              <a:rPr lang="en-US" sz="2400" dirty="0" smtClean="0">
                <a:latin typeface="Century Gothic" panose="020B0502020202020204" pitchFamily="34" charset="0"/>
              </a:rPr>
              <a:t>[</a:t>
            </a:r>
            <a:r>
              <a:rPr lang="cs-CZ" sz="2400" dirty="0" smtClean="0">
                <a:latin typeface="Century Gothic" panose="020B0502020202020204" pitchFamily="34" charset="0"/>
              </a:rPr>
              <a:t>%</a:t>
            </a:r>
            <a:r>
              <a:rPr lang="en-US" sz="2400" dirty="0" smtClean="0">
                <a:latin typeface="Century Gothic" panose="020B0502020202020204" pitchFamily="34" charset="0"/>
              </a:rPr>
              <a:t>]</a:t>
            </a:r>
            <a:endParaRPr lang="cs-CZ" sz="2400" dirty="0" smtClean="0">
              <a:latin typeface="Century Gothic" panose="020B0502020202020204" pitchFamily="34" charset="0"/>
            </a:endParaRPr>
          </a:p>
          <a:p>
            <a:pPr defTabSz="762000">
              <a:tabLst>
                <a:tab pos="2238375" algn="l"/>
              </a:tabLst>
            </a:pPr>
            <a:endParaRPr lang="cs-CZ" sz="1000" dirty="0" smtClean="0">
              <a:latin typeface="Century Gothic" panose="020B0502020202020204" pitchFamily="34" charset="0"/>
            </a:endParaRPr>
          </a:p>
          <a:p>
            <a:pPr defTabSz="538163">
              <a:tabLst>
                <a:tab pos="2157413" algn="l"/>
              </a:tabLst>
            </a:pPr>
            <a:r>
              <a:rPr lang="cs-CZ" sz="2400" dirty="0" smtClean="0">
                <a:latin typeface="Century Gothic" panose="020B0502020202020204" pitchFamily="34" charset="0"/>
              </a:rPr>
              <a:t>měření </a:t>
            </a:r>
            <a:r>
              <a:rPr lang="cs-CZ" sz="2400" dirty="0">
                <a:latin typeface="Century Gothic" panose="020B0502020202020204" pitchFamily="34" charset="0"/>
              </a:rPr>
              <a:t>DO:	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=1,0	</a:t>
            </a:r>
            <a:r>
              <a:rPr lang="cs-CZ" sz="2400" dirty="0">
                <a:latin typeface="Century Gothic" panose="020B0502020202020204" pitchFamily="34" charset="0"/>
              </a:rPr>
              <a:t>	</a:t>
            </a:r>
            <a:r>
              <a:rPr lang="cs-CZ" sz="2400" dirty="0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smtClean="0">
                <a:latin typeface="Century Gothic" panose="020B0502020202020204" pitchFamily="34" charset="0"/>
              </a:rPr>
              <a:t>m</a:t>
            </a:r>
            <a:r>
              <a:rPr lang="cs-CZ" sz="2400" dirty="0" smtClean="0">
                <a:latin typeface="Century Gothic" panose="020B0502020202020204" pitchFamily="34" charset="0"/>
              </a:rPr>
              <a:t>=1,5 </a:t>
            </a:r>
            <a:r>
              <a:rPr lang="en-US" sz="2400" dirty="0">
                <a:latin typeface="Century Gothic" panose="020B0502020202020204" pitchFamily="34" charset="0"/>
              </a:rPr>
              <a:t>[</a:t>
            </a:r>
            <a:r>
              <a:rPr lang="cs-CZ" sz="2400" dirty="0">
                <a:latin typeface="Century Gothic" panose="020B0502020202020204" pitchFamily="34" charset="0"/>
              </a:rPr>
              <a:t>%</a:t>
            </a:r>
            <a:r>
              <a:rPr lang="en-US" sz="2400" dirty="0">
                <a:latin typeface="Century Gothic" panose="020B0502020202020204" pitchFamily="34" charset="0"/>
              </a:rPr>
              <a:t>]</a:t>
            </a:r>
            <a:endParaRPr lang="cs-CZ" sz="2400" dirty="0">
              <a:latin typeface="Century Gothic" panose="020B0502020202020204" pitchFamily="34" charset="0"/>
            </a:endParaRPr>
          </a:p>
          <a:p>
            <a:pPr defTabSz="719138"/>
            <a:endParaRPr lang="cs-CZ" sz="1000" dirty="0" smtClean="0">
              <a:latin typeface="Century Gothic" panose="020B0502020202020204" pitchFamily="34" charset="0"/>
            </a:endParaRPr>
          </a:p>
          <a:p>
            <a:pPr>
              <a:tabLst>
                <a:tab pos="2152650" algn="l"/>
              </a:tabLst>
            </a:pPr>
            <a:r>
              <a:rPr lang="cs-CZ" sz="2400" dirty="0" smtClean="0">
                <a:latin typeface="Century Gothic" panose="020B0502020202020204" pitchFamily="34" charset="0"/>
              </a:rPr>
              <a:t>Přesnost - </a:t>
            </a:r>
            <a:r>
              <a:rPr lang="cs-CZ" sz="2400" dirty="0">
                <a:latin typeface="Century Gothic" panose="020B0502020202020204" pitchFamily="34" charset="0"/>
              </a:rPr>
              <a:t>	</a:t>
            </a:r>
            <a:r>
              <a:rPr lang="cs-CZ" sz="2400" dirty="0" smtClean="0">
                <a:latin typeface="Century Gothic" panose="020B0502020202020204" pitchFamily="34" charset="0"/>
              </a:rPr>
              <a:t>90%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1196767" y="4061630"/>
            <a:ext cx="3058709" cy="224676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latin typeface="Century Gothic" panose="020B0502020202020204" pitchFamily="34" charset="0"/>
              </a:rPr>
              <a:t>Při pouhém 1,5% rozdílu v účinnosti odrazného materiálu by na délce 6,5m byl výkon o 20% nižší a nároky na sdružené osvětlení by se nenaplnily!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2" r="14616"/>
          <a:stretch/>
        </p:blipFill>
        <p:spPr>
          <a:xfrm>
            <a:off x="0" y="-9000"/>
            <a:ext cx="5818155" cy="6876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93" y="1100585"/>
            <a:ext cx="6209107" cy="465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6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6000" y="1440000"/>
            <a:ext cx="10800000" cy="12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 smtClean="0">
                <a:latin typeface="Century Gothic" panose="020B0502020202020204" pitchFamily="34" charset="0"/>
              </a:rPr>
              <a:t>Mateřská škola Tuřany u Slaného</a:t>
            </a:r>
          </a:p>
        </p:txBody>
      </p:sp>
      <p:sp>
        <p:nvSpPr>
          <p:cNvPr id="7" name="Chevron 9"/>
          <p:cNvSpPr/>
          <p:nvPr/>
        </p:nvSpPr>
        <p:spPr>
          <a:xfrm>
            <a:off x="944768" y="2711075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196767" y="2615822"/>
            <a:ext cx="8310647" cy="330090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400" dirty="0" smtClean="0">
                <a:latin typeface="Century Gothic" panose="020B0502020202020204" pitchFamily="34" charset="0"/>
              </a:rPr>
              <a:t>Prostory heren</a:t>
            </a:r>
          </a:p>
          <a:p>
            <a:endParaRPr lang="cs-CZ" sz="1000" dirty="0" smtClean="0">
              <a:latin typeface="Century Gothic" panose="020B0502020202020204" pitchFamily="34" charset="0"/>
            </a:endParaRPr>
          </a:p>
          <a:p>
            <a:r>
              <a:rPr lang="cs-CZ" sz="2400" dirty="0" smtClean="0">
                <a:latin typeface="Century Gothic" panose="020B0502020202020204" pitchFamily="34" charset="0"/>
              </a:rPr>
              <a:t>Místa trvalého pobytu dětí a personálu IV. zrakové třídy</a:t>
            </a:r>
          </a:p>
          <a:p>
            <a:endParaRPr lang="cs-CZ" sz="1050" dirty="0">
              <a:latin typeface="Century Gothic" panose="020B0502020202020204" pitchFamily="34" charset="0"/>
            </a:endParaRPr>
          </a:p>
          <a:p>
            <a:r>
              <a:rPr lang="cs-CZ" sz="2400" dirty="0" smtClean="0">
                <a:latin typeface="Century Gothic" panose="020B0502020202020204" pitchFamily="34" charset="0"/>
              </a:rPr>
              <a:t>Kombinované osvětlení s převažující boční složkou</a:t>
            </a:r>
          </a:p>
          <a:p>
            <a:endParaRPr lang="cs-CZ" sz="1000" dirty="0">
              <a:latin typeface="Century Gothic" panose="020B0502020202020204" pitchFamily="34" charset="0"/>
            </a:endParaRPr>
          </a:p>
          <a:p>
            <a:r>
              <a:rPr lang="cs-CZ" sz="2400" dirty="0" smtClean="0">
                <a:latin typeface="Century Gothic" panose="020B0502020202020204" pitchFamily="34" charset="0"/>
              </a:rPr>
              <a:t>Denní osvětlení (ČSN 73 0580-1,3) 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=1,5 </a:t>
            </a:r>
            <a:r>
              <a:rPr lang="en-US" sz="2400" dirty="0">
                <a:latin typeface="Century Gothic" panose="020B0502020202020204" pitchFamily="34" charset="0"/>
              </a:rPr>
              <a:t>[</a:t>
            </a:r>
            <a:r>
              <a:rPr lang="cs-CZ" sz="2400" dirty="0">
                <a:latin typeface="Century Gothic" panose="020B0502020202020204" pitchFamily="34" charset="0"/>
              </a:rPr>
              <a:t>%</a:t>
            </a:r>
            <a:r>
              <a:rPr lang="en-US" sz="2400" dirty="0" smtClean="0">
                <a:latin typeface="Century Gothic" panose="020B0502020202020204" pitchFamily="34" charset="0"/>
              </a:rPr>
              <a:t>]</a:t>
            </a:r>
            <a:r>
              <a:rPr lang="cs-CZ" sz="2400" dirty="0" smtClean="0">
                <a:latin typeface="Century Gothic" panose="020B0502020202020204" pitchFamily="34" charset="0"/>
              </a:rPr>
              <a:t>						     rovnoměrnost ≥ 0,2</a:t>
            </a:r>
          </a:p>
          <a:p>
            <a:endParaRPr lang="cs-CZ" sz="1000" dirty="0" smtClean="0">
              <a:latin typeface="Century Gothic" panose="020B0502020202020204" pitchFamily="34" charset="0"/>
            </a:endParaRPr>
          </a:p>
          <a:p>
            <a:r>
              <a:rPr lang="cs-CZ" sz="2400" b="1" dirty="0" smtClean="0">
                <a:latin typeface="Century Gothic" panose="020B0502020202020204" pitchFamily="34" charset="0"/>
              </a:rPr>
              <a:t>Použity 8 x Solatube 330 DS – 530mm, délky 1500mm</a:t>
            </a:r>
          </a:p>
          <a:p>
            <a:r>
              <a:rPr lang="cs-CZ" sz="2400" b="1" dirty="0" smtClean="0">
                <a:latin typeface="Century Gothic" panose="020B0502020202020204" pitchFamily="34" charset="0"/>
              </a:rPr>
              <a:t>s </a:t>
            </a:r>
            <a:r>
              <a:rPr lang="cs-CZ" sz="2400" b="1" dirty="0">
                <a:latin typeface="Century Gothic" panose="020B0502020202020204" pitchFamily="34" charset="0"/>
              </a:rPr>
              <a:t>kruhovým difuzérem </a:t>
            </a:r>
            <a:r>
              <a:rPr lang="cs-CZ" sz="2400" b="1" dirty="0" smtClean="0">
                <a:latin typeface="Century Gothic" panose="020B0502020202020204" pitchFamily="34" charset="0"/>
              </a:rPr>
              <a:t>osazeným </a:t>
            </a:r>
            <a:r>
              <a:rPr lang="cs-CZ" sz="2400" b="1" dirty="0">
                <a:latin typeface="Century Gothic" panose="020B0502020202020204" pitchFamily="34" charset="0"/>
              </a:rPr>
              <a:t>d</a:t>
            </a:r>
            <a:r>
              <a:rPr lang="cs-CZ" sz="2400" b="1" dirty="0" smtClean="0">
                <a:latin typeface="Century Gothic" panose="020B0502020202020204" pitchFamily="34" charset="0"/>
              </a:rPr>
              <a:t>o podhledu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9" name="Chevron 9"/>
          <p:cNvSpPr/>
          <p:nvPr/>
        </p:nvSpPr>
        <p:spPr>
          <a:xfrm>
            <a:off x="944768" y="3226775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44768" y="3742475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Chevron 9"/>
          <p:cNvSpPr/>
          <p:nvPr/>
        </p:nvSpPr>
        <p:spPr>
          <a:xfrm>
            <a:off x="944768" y="4258175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Chevron 9"/>
          <p:cNvSpPr/>
          <p:nvPr/>
        </p:nvSpPr>
        <p:spPr>
          <a:xfrm>
            <a:off x="944768" y="5156317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767" y="2977094"/>
            <a:ext cx="2298828" cy="26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12000" y="0"/>
            <a:ext cx="12204000" cy="3593492"/>
          </a:xfrm>
          <a:prstGeom prst="rect">
            <a:avLst/>
          </a:prstGeom>
        </p:spPr>
      </p:pic>
      <p:sp>
        <p:nvSpPr>
          <p:cNvPr id="7" name="Chevron 9"/>
          <p:cNvSpPr/>
          <p:nvPr/>
        </p:nvSpPr>
        <p:spPr>
          <a:xfrm>
            <a:off x="944768" y="1686776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Chevron 9"/>
          <p:cNvSpPr/>
          <p:nvPr/>
        </p:nvSpPr>
        <p:spPr>
          <a:xfrm>
            <a:off x="944768" y="2202476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44768" y="2718176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Chevron 9"/>
          <p:cNvSpPr/>
          <p:nvPr/>
        </p:nvSpPr>
        <p:spPr>
          <a:xfrm>
            <a:off x="944768" y="3233876"/>
            <a:ext cx="252000" cy="28800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27851" y="3094811"/>
            <a:ext cx="3628317" cy="3898062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1196767" y="1591523"/>
            <a:ext cx="8791295" cy="203132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400" dirty="0" smtClean="0">
                <a:latin typeface="Century Gothic" panose="020B0502020202020204" pitchFamily="34" charset="0"/>
              </a:rPr>
              <a:t>Celé plochy místností 81,1m</a:t>
            </a:r>
            <a:r>
              <a:rPr lang="cs-CZ" sz="2400" baseline="30000" dirty="0" smtClean="0">
                <a:latin typeface="Century Gothic" panose="020B0502020202020204" pitchFamily="34" charset="0"/>
              </a:rPr>
              <a:t>2</a:t>
            </a:r>
            <a:r>
              <a:rPr lang="cs-CZ" sz="2400" dirty="0">
                <a:latin typeface="Century Gothic" panose="020B0502020202020204" pitchFamily="34" charset="0"/>
              </a:rPr>
              <a:t> a </a:t>
            </a:r>
            <a:r>
              <a:rPr lang="cs-CZ" sz="2400" dirty="0" smtClean="0">
                <a:latin typeface="Century Gothic" panose="020B0502020202020204" pitchFamily="34" charset="0"/>
              </a:rPr>
              <a:t>83,8m</a:t>
            </a:r>
            <a:r>
              <a:rPr lang="cs-CZ" sz="2400" baseline="30000" dirty="0" smtClean="0">
                <a:latin typeface="Century Gothic" panose="020B0502020202020204" pitchFamily="34" charset="0"/>
              </a:rPr>
              <a:t>2</a:t>
            </a:r>
            <a:endParaRPr lang="cs-CZ" sz="2400" baseline="30000" dirty="0">
              <a:latin typeface="Century Gothic" panose="020B0502020202020204" pitchFamily="34" charset="0"/>
            </a:endParaRPr>
          </a:p>
          <a:p>
            <a:endParaRPr lang="cs-CZ" sz="1000" dirty="0" smtClean="0">
              <a:latin typeface="Century Gothic" panose="020B0502020202020204" pitchFamily="34" charset="0"/>
            </a:endParaRPr>
          </a:p>
          <a:p>
            <a:pPr defTabSz="717550"/>
            <a:r>
              <a:rPr lang="cs-CZ" sz="2400" dirty="0" smtClean="0">
                <a:latin typeface="Century Gothic" panose="020B0502020202020204" pitchFamily="34" charset="0"/>
              </a:rPr>
              <a:t>výpočet DO:	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=1,6 </a:t>
            </a:r>
            <a:r>
              <a:rPr lang="en-US" sz="2400" dirty="0">
                <a:latin typeface="Century Gothic" panose="020B0502020202020204" pitchFamily="34" charset="0"/>
              </a:rPr>
              <a:t>[</a:t>
            </a:r>
            <a:r>
              <a:rPr lang="cs-CZ" sz="2400" dirty="0">
                <a:latin typeface="Century Gothic" panose="020B0502020202020204" pitchFamily="34" charset="0"/>
              </a:rPr>
              <a:t>%</a:t>
            </a:r>
            <a:r>
              <a:rPr lang="en-US" sz="2400" dirty="0">
                <a:latin typeface="Century Gothic" panose="020B0502020202020204" pitchFamily="34" charset="0"/>
              </a:rPr>
              <a:t>] </a:t>
            </a:r>
            <a:r>
              <a:rPr lang="cs-CZ" sz="2400" dirty="0" smtClean="0">
                <a:latin typeface="Century Gothic" panose="020B0502020202020204" pitchFamily="34" charset="0"/>
              </a:rPr>
              <a:t>	rovnoměrnost 0,2 </a:t>
            </a:r>
          </a:p>
          <a:p>
            <a:pPr defTabSz="762000">
              <a:tabLst>
                <a:tab pos="2238375" algn="l"/>
              </a:tabLst>
            </a:pPr>
            <a:endParaRPr lang="cs-CZ" sz="1000" dirty="0" smtClean="0">
              <a:latin typeface="Century Gothic" panose="020B0502020202020204" pitchFamily="34" charset="0"/>
            </a:endParaRPr>
          </a:p>
          <a:p>
            <a:pPr defTabSz="538163">
              <a:tabLst>
                <a:tab pos="2157413" algn="l"/>
              </a:tabLst>
            </a:pPr>
            <a:r>
              <a:rPr lang="cs-CZ" sz="2400" dirty="0" smtClean="0">
                <a:latin typeface="Century Gothic" panose="020B0502020202020204" pitchFamily="34" charset="0"/>
              </a:rPr>
              <a:t>měření </a:t>
            </a:r>
            <a:r>
              <a:rPr lang="cs-CZ" sz="2400" dirty="0">
                <a:latin typeface="Century Gothic" panose="020B0502020202020204" pitchFamily="34" charset="0"/>
              </a:rPr>
              <a:t>DO:	</a:t>
            </a:r>
            <a:r>
              <a:rPr lang="cs-CZ" sz="2400" dirty="0" err="1" smtClean="0">
                <a:latin typeface="Century Gothic" panose="020B0502020202020204" pitchFamily="34" charset="0"/>
              </a:rPr>
              <a:t>D</a:t>
            </a:r>
            <a:r>
              <a:rPr lang="cs-CZ" sz="2400" baseline="-25000" dirty="0" err="1" smtClean="0">
                <a:latin typeface="Century Gothic" panose="020B0502020202020204" pitchFamily="34" charset="0"/>
              </a:rPr>
              <a:t>min</a:t>
            </a:r>
            <a:r>
              <a:rPr lang="cs-CZ" sz="2400" dirty="0" smtClean="0">
                <a:latin typeface="Century Gothic" panose="020B0502020202020204" pitchFamily="34" charset="0"/>
              </a:rPr>
              <a:t>=1,8 </a:t>
            </a:r>
            <a:r>
              <a:rPr lang="en-US" sz="2400" dirty="0">
                <a:latin typeface="Century Gothic" panose="020B0502020202020204" pitchFamily="34" charset="0"/>
              </a:rPr>
              <a:t>[</a:t>
            </a:r>
            <a:r>
              <a:rPr lang="cs-CZ" sz="2400" dirty="0">
                <a:latin typeface="Century Gothic" panose="020B0502020202020204" pitchFamily="34" charset="0"/>
              </a:rPr>
              <a:t>%</a:t>
            </a:r>
            <a:r>
              <a:rPr lang="en-US" sz="2400" dirty="0">
                <a:latin typeface="Century Gothic" panose="020B0502020202020204" pitchFamily="34" charset="0"/>
              </a:rPr>
              <a:t>] </a:t>
            </a:r>
            <a:r>
              <a:rPr lang="cs-CZ" sz="2400" dirty="0" smtClean="0">
                <a:latin typeface="Century Gothic" panose="020B0502020202020204" pitchFamily="34" charset="0"/>
              </a:rPr>
              <a:t> </a:t>
            </a:r>
            <a:r>
              <a:rPr lang="cs-CZ" sz="2400" dirty="0">
                <a:latin typeface="Century Gothic" panose="020B0502020202020204" pitchFamily="34" charset="0"/>
              </a:rPr>
              <a:t>	</a:t>
            </a:r>
            <a:r>
              <a:rPr lang="cs-CZ" sz="2400" dirty="0" smtClean="0">
                <a:latin typeface="Century Gothic" panose="020B0502020202020204" pitchFamily="34" charset="0"/>
              </a:rPr>
              <a:t>rovnoměrnost 0,25 </a:t>
            </a:r>
            <a:endParaRPr lang="cs-CZ" sz="2400" dirty="0">
              <a:latin typeface="Century Gothic" panose="020B0502020202020204" pitchFamily="34" charset="0"/>
            </a:endParaRPr>
          </a:p>
          <a:p>
            <a:pPr defTabSz="719138"/>
            <a:endParaRPr lang="cs-CZ" sz="1000" dirty="0" smtClean="0">
              <a:latin typeface="Century Gothic" panose="020B0502020202020204" pitchFamily="34" charset="0"/>
            </a:endParaRPr>
          </a:p>
          <a:p>
            <a:r>
              <a:rPr lang="cs-CZ" sz="2400" dirty="0" smtClean="0">
                <a:latin typeface="Century Gothic" panose="020B0502020202020204" pitchFamily="34" charset="0"/>
              </a:rPr>
              <a:t>Přesnost – cca 90%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0"/>
          <a:stretch/>
        </p:blipFill>
        <p:spPr>
          <a:xfrm>
            <a:off x="0" y="-9000"/>
            <a:ext cx="8267700" cy="6876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1" y="701414"/>
            <a:ext cx="36957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7" name="Rectangle 11"/>
          <p:cNvSpPr/>
          <p:nvPr/>
        </p:nvSpPr>
        <p:spPr>
          <a:xfrm>
            <a:off x="1776000" y="2301251"/>
            <a:ext cx="8644350" cy="226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" name="TextBox 13"/>
          <p:cNvSpPr txBox="1"/>
          <p:nvPr/>
        </p:nvSpPr>
        <p:spPr>
          <a:xfrm>
            <a:off x="1956000" y="2722919"/>
            <a:ext cx="8280000" cy="144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III.Blok</a:t>
            </a:r>
            <a:r>
              <a:rPr lang="cs-CZ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cs-CZ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Aréna ČVUT</a:t>
            </a:r>
            <a:endParaRPr lang="cs-CZ" sz="4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400" dirty="0" smtClean="0">
                <a:latin typeface="Century Gothic" panose="020B0502020202020204" pitchFamily="34" charset="0"/>
              </a:rPr>
              <a:t>Slovo závěrem…</a:t>
            </a:r>
            <a:endParaRPr lang="cs-CZ" sz="4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5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3"/>
          <p:cNvSpPr txBox="1"/>
          <p:nvPr/>
        </p:nvSpPr>
        <p:spPr>
          <a:xfrm>
            <a:off x="2136000" y="140676"/>
            <a:ext cx="79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Noční můra projektanta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4" y="890524"/>
            <a:ext cx="2014215" cy="234438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5" b="18643"/>
          <a:stretch/>
        </p:blipFill>
        <p:spPr>
          <a:xfrm>
            <a:off x="392703" y="2691560"/>
            <a:ext cx="2014215" cy="171653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6"/>
          <a:stretch/>
        </p:blipFill>
        <p:spPr>
          <a:xfrm>
            <a:off x="392703" y="4408098"/>
            <a:ext cx="2020953" cy="86264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3"/>
          <a:stretch/>
        </p:blipFill>
        <p:spPr>
          <a:xfrm>
            <a:off x="3205096" y="946163"/>
            <a:ext cx="1452629" cy="11805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89" y="1036441"/>
            <a:ext cx="1432042" cy="14056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16" y="2233477"/>
            <a:ext cx="1147187" cy="33827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 b="15405"/>
          <a:stretch/>
        </p:blipFill>
        <p:spPr>
          <a:xfrm>
            <a:off x="3547701" y="2709884"/>
            <a:ext cx="4805724" cy="169689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09" y="4208272"/>
            <a:ext cx="1836062" cy="126229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25" y="4614437"/>
            <a:ext cx="1722326" cy="82975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24" y="4753493"/>
            <a:ext cx="370128" cy="369043"/>
          </a:xfrm>
          <a:prstGeom prst="rect">
            <a:avLst/>
          </a:prstGeom>
        </p:spPr>
      </p:pic>
      <p:sp>
        <p:nvSpPr>
          <p:cNvPr id="24" name="TextBox 4"/>
          <p:cNvSpPr txBox="1"/>
          <p:nvPr/>
        </p:nvSpPr>
        <p:spPr>
          <a:xfrm>
            <a:off x="8479778" y="1247107"/>
            <a:ext cx="3152444" cy="163121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latin typeface="Century Gothic" panose="020B0502020202020204" pitchFamily="34" charset="0"/>
              </a:rPr>
              <a:t>Ventilace 10-30%</a:t>
            </a:r>
          </a:p>
          <a:p>
            <a:r>
              <a:rPr lang="cs-CZ" sz="2000" dirty="0" smtClean="0">
                <a:latin typeface="Century Gothic" panose="020B0502020202020204" pitchFamily="34" charset="0"/>
              </a:rPr>
              <a:t>Izolační vložka 20-35%</a:t>
            </a:r>
          </a:p>
          <a:p>
            <a:r>
              <a:rPr lang="cs-CZ" sz="2000" dirty="0" smtClean="0">
                <a:latin typeface="Century Gothic" panose="020B0502020202020204" pitchFamily="34" charset="0"/>
              </a:rPr>
              <a:t>Ohyby 5%-25%</a:t>
            </a:r>
          </a:p>
          <a:p>
            <a:r>
              <a:rPr lang="cs-CZ" sz="2000" dirty="0" smtClean="0">
                <a:latin typeface="Century Gothic" panose="020B0502020202020204" pitchFamily="34" charset="0"/>
              </a:rPr>
              <a:t>Délka 4-16%</a:t>
            </a:r>
          </a:p>
          <a:p>
            <a:r>
              <a:rPr lang="cs-CZ" sz="2000" dirty="0" smtClean="0">
                <a:latin typeface="Century Gothic" panose="020B0502020202020204" pitchFamily="34" charset="0"/>
              </a:rPr>
              <a:t>Požár EI 25-35% 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477863" y="5475980"/>
            <a:ext cx="2008162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3000mm - 75%</a:t>
            </a:r>
          </a:p>
          <a:p>
            <a:r>
              <a:rPr lang="cs-CZ" sz="2000" b="1" dirty="0" smtClean="0">
                <a:latin typeface="Century Gothic" panose="020B0502020202020204" pitchFamily="34" charset="0"/>
              </a:rPr>
              <a:t>     40.000Kč</a:t>
            </a:r>
          </a:p>
        </p:txBody>
      </p:sp>
      <p:sp>
        <p:nvSpPr>
          <p:cNvPr id="27" name="TextBox 4"/>
          <p:cNvSpPr txBox="1"/>
          <p:nvPr/>
        </p:nvSpPr>
        <p:spPr>
          <a:xfrm>
            <a:off x="5072720" y="5905164"/>
            <a:ext cx="5021376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5</a:t>
            </a:r>
            <a:r>
              <a:rPr lang="cs-CZ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000mm - 0% - 90.000Kč</a:t>
            </a:r>
          </a:p>
        </p:txBody>
      </p:sp>
      <p:cxnSp>
        <p:nvCxnSpPr>
          <p:cNvPr id="29" name="Přímá spojnice 28"/>
          <p:cNvCxnSpPr/>
          <p:nvPr/>
        </p:nvCxnSpPr>
        <p:spPr>
          <a:xfrm flipH="1">
            <a:off x="2686050" y="0"/>
            <a:ext cx="28575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Obrázek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650" y="3479919"/>
            <a:ext cx="2036696" cy="179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0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96000" y="360000"/>
            <a:ext cx="10800000" cy="1440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rozdíl světelného toku dle kopule</a:t>
            </a:r>
            <a:r>
              <a:rPr lang="cs-CZ" dirty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cs-CZ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cs-CZ" sz="2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aktivní x pasivní)</a:t>
            </a:r>
            <a:endParaRPr lang="cs-CZ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t="6810" b="14367"/>
          <a:stretch/>
        </p:blipFill>
        <p:spPr>
          <a:xfrm>
            <a:off x="2666175" y="1689100"/>
            <a:ext cx="6859650" cy="50038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11457" t="86410" r="77425" b="1144"/>
          <a:stretch/>
        </p:blipFill>
        <p:spPr>
          <a:xfrm>
            <a:off x="8470901" y="2259059"/>
            <a:ext cx="1117600" cy="1157827"/>
          </a:xfrm>
          <a:prstGeom prst="rect">
            <a:avLst/>
          </a:prstGeom>
        </p:spPr>
      </p:pic>
      <p:sp>
        <p:nvSpPr>
          <p:cNvPr id="9" name="Nadpis 2"/>
          <p:cNvSpPr txBox="1">
            <a:spLocks/>
          </p:cNvSpPr>
          <p:nvPr/>
        </p:nvSpPr>
        <p:spPr>
          <a:xfrm>
            <a:off x="9554313" y="2245086"/>
            <a:ext cx="234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kopule aktivní</a:t>
            </a:r>
            <a:endParaRPr lang="cs-CZ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Nadpis 2"/>
          <p:cNvSpPr txBox="1">
            <a:spLocks/>
          </p:cNvSpPr>
          <p:nvPr/>
        </p:nvSpPr>
        <p:spPr>
          <a:xfrm>
            <a:off x="9554313" y="2724286"/>
            <a:ext cx="234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kopule pasivní</a:t>
            </a:r>
            <a:endParaRPr lang="cs-CZ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130798" cy="38480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12" y="0"/>
            <a:ext cx="3771901" cy="28289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851"/>
            <a:ext cx="4324350" cy="28829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37120" b="22361"/>
          <a:stretch/>
        </p:blipFill>
        <p:spPr>
          <a:xfrm>
            <a:off x="5648325" y="3163739"/>
            <a:ext cx="6543675" cy="36942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5695" r="6563" b="13611"/>
          <a:stretch/>
        </p:blipFill>
        <p:spPr>
          <a:xfrm>
            <a:off x="8220075" y="0"/>
            <a:ext cx="3971925" cy="302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626" y="857250"/>
            <a:ext cx="6858000" cy="51435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26" y="591767"/>
            <a:ext cx="6063574" cy="454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4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41013"/>
          <a:stretch/>
        </p:blipFill>
        <p:spPr>
          <a:xfrm>
            <a:off x="-6000" y="-1"/>
            <a:ext cx="12204000" cy="3593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192000"/>
            <a:ext cx="3380219" cy="540000"/>
          </a:xfrm>
          <a:prstGeom prst="rect">
            <a:avLst/>
          </a:prstGeom>
        </p:spPr>
      </p:pic>
      <p:sp>
        <p:nvSpPr>
          <p:cNvPr id="7" name="Rectangle 11"/>
          <p:cNvSpPr/>
          <p:nvPr/>
        </p:nvSpPr>
        <p:spPr>
          <a:xfrm>
            <a:off x="2496000" y="2301250"/>
            <a:ext cx="7200000" cy="20611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" name="TextBox 13"/>
          <p:cNvSpPr txBox="1"/>
          <p:nvPr/>
        </p:nvSpPr>
        <p:spPr>
          <a:xfrm>
            <a:off x="2050109" y="2947128"/>
            <a:ext cx="828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Děkujeme za pozornost!</a:t>
            </a:r>
            <a:endParaRPr lang="cs-CZ" sz="4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4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ade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003300"/>
            <a:ext cx="9593461" cy="55190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5712" y="1369787"/>
            <a:ext cx="10575688" cy="574213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Světlený výkon po 20-ti odrazech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71412" y="5355884"/>
            <a:ext cx="2160000" cy="7850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Anodizovaný hliník</a:t>
            </a:r>
            <a:endParaRPr lang="en-US" sz="1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cs-CZ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odraznost </a:t>
            </a:r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84%)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784193" y="5361790"/>
            <a:ext cx="1925944" cy="785010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Leštěný hliník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cs-CZ" sz="1400" dirty="0">
                <a:latin typeface="Helvetica" panose="020B0604020202020204" pitchFamily="34" charset="0"/>
                <a:cs typeface="Helvetica" panose="020B0604020202020204" pitchFamily="34" charset="0"/>
              </a:rPr>
              <a:t>odraznost </a:t>
            </a:r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95%)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6040351" y="5361536"/>
            <a:ext cx="1925944" cy="755729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Leštěné stříbro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cs-CZ" sz="1400" dirty="0">
                <a:latin typeface="Helvetica" panose="020B0604020202020204" pitchFamily="34" charset="0"/>
                <a:cs typeface="Helvetica" panose="020B0604020202020204" pitchFamily="34" charset="0"/>
              </a:rPr>
              <a:t>odraznost </a:t>
            </a:r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97%)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8191595" y="5373567"/>
            <a:ext cx="2562368" cy="750039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 err="1" smtClean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Multipolymerní</a:t>
            </a:r>
            <a:r>
              <a:rPr lang="cs-CZ" sz="1800" dirty="0" smtClean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film </a:t>
            </a:r>
            <a:endParaRPr lang="en-US" sz="1800" dirty="0">
              <a:solidFill>
                <a:srgbClr val="0082C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cs-CZ" sz="1400" dirty="0" smtClean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odraznost </a:t>
            </a:r>
            <a:r>
              <a:rPr lang="en-US" sz="1400" dirty="0" smtClean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99.7%)</a:t>
            </a:r>
            <a:endParaRPr lang="en-US" sz="1400" dirty="0">
              <a:solidFill>
                <a:srgbClr val="0082C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8268" y="5971856"/>
            <a:ext cx="1955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33" b="1" dirty="0">
                <a:latin typeface="Helvetica" panose="020B0604020202020204" pitchFamily="34" charset="0"/>
                <a:cs typeface="Helvetica" panose="020B0604020202020204" pitchFamily="34" charset="0"/>
              </a:rPr>
              <a:t>3% </a:t>
            </a:r>
            <a:r>
              <a:rPr lang="cs-CZ" sz="2133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výstup</a:t>
            </a:r>
            <a:r>
              <a:rPr lang="en-US" sz="2133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2933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867" b="1" dirty="0">
                <a:latin typeface="Helvetica" panose="020B0604020202020204" pitchFamily="34" charset="0"/>
                <a:cs typeface="Helvetica" panose="020B0604020202020204" pitchFamily="34" charset="0"/>
              </a:rPr>
              <a:t>97% </a:t>
            </a:r>
            <a:r>
              <a:rPr lang="cs-CZ" sz="1867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ztráta</a:t>
            </a:r>
            <a:endParaRPr lang="en-US" sz="1867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96213" y="5981830"/>
            <a:ext cx="1955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33" b="1" dirty="0">
                <a:latin typeface="Helvetica" panose="020B0604020202020204" pitchFamily="34" charset="0"/>
                <a:cs typeface="Helvetica" panose="020B0604020202020204" pitchFamily="34" charset="0"/>
              </a:rPr>
              <a:t>36% </a:t>
            </a:r>
            <a:r>
              <a:rPr lang="cs-CZ" sz="2133" b="1" dirty="0">
                <a:latin typeface="Helvetica" panose="020B0604020202020204" pitchFamily="34" charset="0"/>
                <a:cs typeface="Helvetica" panose="020B0604020202020204" pitchFamily="34" charset="0"/>
              </a:rPr>
              <a:t>výstup</a:t>
            </a:r>
            <a:r>
              <a:rPr lang="en-US" sz="2133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2933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867" b="1" dirty="0">
                <a:latin typeface="Helvetica" panose="020B0604020202020204" pitchFamily="34" charset="0"/>
                <a:cs typeface="Helvetica" panose="020B0604020202020204" pitchFamily="34" charset="0"/>
              </a:rPr>
              <a:t>64% </a:t>
            </a:r>
            <a:r>
              <a:rPr lang="cs-CZ" sz="1867" b="1" dirty="0">
                <a:latin typeface="Helvetica" panose="020B0604020202020204" pitchFamily="34" charset="0"/>
                <a:cs typeface="Helvetica" panose="020B0604020202020204" pitchFamily="34" charset="0"/>
              </a:rPr>
              <a:t>ztráta</a:t>
            </a:r>
            <a:endParaRPr lang="en-US" sz="1867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25712" y="5966864"/>
            <a:ext cx="1955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33" b="1" dirty="0">
                <a:latin typeface="Helvetica" panose="020B0604020202020204" pitchFamily="34" charset="0"/>
                <a:cs typeface="Helvetica" panose="020B0604020202020204" pitchFamily="34" charset="0"/>
              </a:rPr>
              <a:t>46% </a:t>
            </a:r>
            <a:r>
              <a:rPr lang="cs-CZ" sz="2133" b="1" dirty="0">
                <a:latin typeface="Helvetica" panose="020B0604020202020204" pitchFamily="34" charset="0"/>
                <a:cs typeface="Helvetica" panose="020B0604020202020204" pitchFamily="34" charset="0"/>
              </a:rPr>
              <a:t>výstup</a:t>
            </a:r>
            <a:r>
              <a:rPr lang="en-US" sz="2133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2933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867" b="1" dirty="0">
                <a:latin typeface="Helvetica" panose="020B0604020202020204" pitchFamily="34" charset="0"/>
                <a:cs typeface="Helvetica" panose="020B0604020202020204" pitchFamily="34" charset="0"/>
              </a:rPr>
              <a:t>54% </a:t>
            </a:r>
            <a:r>
              <a:rPr lang="cs-CZ" sz="1867" b="1" dirty="0">
                <a:latin typeface="Helvetica" panose="020B0604020202020204" pitchFamily="34" charset="0"/>
                <a:cs typeface="Helvetica" panose="020B0604020202020204" pitchFamily="34" charset="0"/>
              </a:rPr>
              <a:t>ztráta</a:t>
            </a:r>
            <a:endParaRPr lang="en-US" sz="1867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68911" y="5966863"/>
            <a:ext cx="2607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33" b="1" dirty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94% </a:t>
            </a:r>
            <a:r>
              <a:rPr lang="cs-CZ" sz="2933" b="1" dirty="0" smtClean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výstup</a:t>
            </a:r>
            <a:r>
              <a:rPr lang="en-US" sz="2933" b="1" dirty="0" smtClean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2933" b="1" dirty="0">
              <a:solidFill>
                <a:srgbClr val="0082C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867" b="1" dirty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6% </a:t>
            </a:r>
            <a:r>
              <a:rPr lang="cs-CZ" sz="1867" b="1" dirty="0" smtClean="0">
                <a:solidFill>
                  <a:srgbClr val="008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ztráta</a:t>
            </a:r>
            <a:endParaRPr lang="en-US" sz="1867" b="1" dirty="0">
              <a:solidFill>
                <a:srgbClr val="0082C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Nadpis 2"/>
          <p:cNvSpPr txBox="1">
            <a:spLocks/>
          </p:cNvSpPr>
          <p:nvPr/>
        </p:nvSpPr>
        <p:spPr>
          <a:xfrm>
            <a:off x="696000" y="792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(rozhoduje o zachování světelného toku)</a:t>
            </a:r>
            <a:endParaRPr lang="cs-CZ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Nadpis 2"/>
          <p:cNvSpPr txBox="1">
            <a:spLocks/>
          </p:cNvSpPr>
          <p:nvPr/>
        </p:nvSpPr>
        <p:spPr>
          <a:xfrm>
            <a:off x="625712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zóna přenosu světla</a:t>
            </a:r>
            <a:endParaRPr lang="cs-CZ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" y="1440000"/>
            <a:ext cx="12060000" cy="5265094"/>
          </a:xfrm>
          <a:prstGeom prst="rect">
            <a:avLst/>
          </a:prstGeom>
        </p:spPr>
      </p:pic>
      <p:sp>
        <p:nvSpPr>
          <p:cNvPr id="11" name="Nadpis 2"/>
          <p:cNvSpPr txBox="1">
            <a:spLocks/>
          </p:cNvSpPr>
          <p:nvPr/>
        </p:nvSpPr>
        <p:spPr>
          <a:xfrm>
            <a:off x="69600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Nadpis 2"/>
          <p:cNvSpPr txBox="1">
            <a:spLocks/>
          </p:cNvSpPr>
          <p:nvPr/>
        </p:nvSpPr>
        <p:spPr>
          <a:xfrm>
            <a:off x="696000" y="792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(rozhoduje o zachování světelného toku)</a:t>
            </a:r>
            <a:endParaRPr lang="cs-CZ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69600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zóna přenosu </a:t>
            </a:r>
            <a:r>
              <a:rPr lang="cs-CZ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světla</a:t>
            </a:r>
            <a:endParaRPr lang="cs-CZ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9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lpierce\LOCALS~1\Temp\articulate\presenter\imgtemp\oNalVLou_files\slide0001_image001.p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</TotalTime>
  <Words>1520</Words>
  <Application>Microsoft Office PowerPoint</Application>
  <PresentationFormat>Širokoúhlá obrazovka</PresentationFormat>
  <Paragraphs>374</Paragraphs>
  <Slides>62</Slides>
  <Notes>18</Notes>
  <HiddenSlides>0</HiddenSlides>
  <MMClips>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Century Gothic</vt:lpstr>
      <vt:lpstr>Courier New</vt:lpstr>
      <vt:lpstr>Helvetica</vt:lpstr>
      <vt:lpstr>Times New Roman</vt:lpstr>
      <vt:lpstr>Motiv Office</vt:lpstr>
      <vt:lpstr>Prezentace aplikace PowerPoint</vt:lpstr>
      <vt:lpstr>Solatube International, Inc.</vt:lpstr>
      <vt:lpstr>Technologie světlovodů</vt:lpstr>
      <vt:lpstr>zóna zachycení světla</vt:lpstr>
      <vt:lpstr>Správné zachycení denního světla</vt:lpstr>
      <vt:lpstr>rozdíl světelného toku dle kopule (aktivní x pasivní)</vt:lpstr>
      <vt:lpstr>Prezentace aplikace PowerPoint</vt:lpstr>
      <vt:lpstr>Světlený výkon po 20-ti odrazech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</dc:creator>
  <cp:lastModifiedBy>Martin</cp:lastModifiedBy>
  <cp:revision>10</cp:revision>
  <dcterms:created xsi:type="dcterms:W3CDTF">2017-07-13T08:16:35Z</dcterms:created>
  <dcterms:modified xsi:type="dcterms:W3CDTF">2017-11-28T07:53:25Z</dcterms:modified>
</cp:coreProperties>
</file>