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66" r:id="rId4"/>
    <p:sldId id="267" r:id="rId5"/>
    <p:sldId id="268" r:id="rId6"/>
    <p:sldId id="269" r:id="rId7"/>
    <p:sldId id="259" r:id="rId8"/>
    <p:sldId id="258" r:id="rId9"/>
    <p:sldId id="261" r:id="rId10"/>
    <p:sldId id="260" r:id="rId11"/>
    <p:sldId id="262" r:id="rId12"/>
    <p:sldId id="263" r:id="rId13"/>
    <p:sldId id="264" r:id="rId14"/>
    <p:sldId id="265" r:id="rId15"/>
    <p:sldId id="270" r:id="rId16"/>
    <p:sldId id="274" r:id="rId17"/>
    <p:sldId id="271" r:id="rId18"/>
    <p:sldId id="275" r:id="rId19"/>
    <p:sldId id="272" r:id="rId20"/>
    <p:sldId id="276" r:id="rId21"/>
    <p:sldId id="277" r:id="rId22"/>
    <p:sldId id="278" r:id="rId23"/>
    <p:sldId id="279" r:id="rId24"/>
    <p:sldId id="280" r:id="rId25"/>
    <p:sldId id="282" r:id="rId26"/>
    <p:sldId id="283" r:id="rId27"/>
    <p:sldId id="284" r:id="rId28"/>
    <p:sldId id="285" r:id="rId29"/>
    <p:sldId id="286" r:id="rId30"/>
    <p:sldId id="287" r:id="rId3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7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72FAE-90B2-44BA-9746-A709DE8DE7D9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15967-6AE6-4464-9295-74D32FFA055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5263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0524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5834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3387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48764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77008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771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3328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219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12989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1467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7312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49EA2-4E41-4232-95A2-481F3CACA97F}" type="datetimeFigureOut">
              <a:rPr lang="sk-SK" smtClean="0"/>
              <a:t>8. 11. 2018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82016-1882-414D-948A-2521C7DB8B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59276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b="1" dirty="0" smtClean="0">
                <a:solidFill>
                  <a:srgbClr val="FFC000"/>
                </a:solidFill>
              </a:rPr>
              <a:t>Zemné práce</a:t>
            </a:r>
            <a:br>
              <a:rPr lang="sk-SK" b="1" dirty="0" smtClean="0">
                <a:solidFill>
                  <a:srgbClr val="FFC000"/>
                </a:solidFill>
              </a:rPr>
            </a:br>
            <a:r>
              <a:rPr lang="sk-SK" sz="3600" b="1" dirty="0" smtClean="0">
                <a:solidFill>
                  <a:srgbClr val="FFC000"/>
                </a:solidFill>
              </a:rPr>
              <a:t> technologické postupy</a:t>
            </a:r>
            <a:endParaRPr lang="sk-SK" sz="3600" b="1" dirty="0">
              <a:solidFill>
                <a:srgbClr val="FFC000"/>
              </a:solidFill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smtClean="0"/>
              <a:t>Ing. Ladislav  Thomka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5620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solidFill>
                  <a:srgbClr val="FFFF00"/>
                </a:solidFill>
              </a:rPr>
              <a:t>Búracie práce a skrývka územia</a:t>
            </a:r>
            <a:endParaRPr lang="sk-SK" sz="2400" dirty="0">
              <a:solidFill>
                <a:srgbClr val="FFFF00"/>
              </a:solidFill>
            </a:endParaRPr>
          </a:p>
        </p:txBody>
      </p:sp>
      <p:pic>
        <p:nvPicPr>
          <p:cNvPr id="4" name="Zástupný symbol obsahu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80" y="2056365"/>
            <a:ext cx="4968552" cy="3528392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403920" y="25732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10" name="BlokTextu 9"/>
          <p:cNvSpPr txBox="1"/>
          <p:nvPr/>
        </p:nvSpPr>
        <p:spPr>
          <a:xfrm>
            <a:off x="556320" y="2725688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179512" y="1505557"/>
            <a:ext cx="346476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Na búracie </a:t>
            </a:r>
            <a:r>
              <a:rPr lang="sk-SK" dirty="0" smtClean="0"/>
              <a:t>práce ( demolácie ) </a:t>
            </a:r>
            <a:r>
              <a:rPr lang="sk-SK" dirty="0"/>
              <a:t>platia iné pravidlá</a:t>
            </a:r>
            <a:r>
              <a:rPr lang="sk-SK" dirty="0" smtClean="0"/>
              <a:t>. Odstraňovanie objektov je možné vykonávať na základe povolenia stavebného úradu  a vypracovanej PD sanácie objektu. Viacpodlažné objekty môže na základe schváleného </a:t>
            </a:r>
            <a:r>
              <a:rPr lang="sk-SK" dirty="0" err="1" smtClean="0"/>
              <a:t>technologic</a:t>
            </a:r>
            <a:r>
              <a:rPr lang="sk-SK" dirty="0" smtClean="0"/>
              <a:t>. </a:t>
            </a:r>
            <a:r>
              <a:rPr lang="sk-SK" dirty="0"/>
              <a:t>p</a:t>
            </a:r>
            <a:r>
              <a:rPr lang="sk-SK" dirty="0" smtClean="0"/>
              <a:t>ostupu demolovať len autorizovaná </a:t>
            </a:r>
            <a:r>
              <a:rPr lang="sk-SK" dirty="0" err="1" smtClean="0"/>
              <a:t>org</a:t>
            </a:r>
            <a:r>
              <a:rPr lang="sk-SK" dirty="0" smtClean="0"/>
              <a:t>. s určením zodpovedného zamestnanca.</a:t>
            </a:r>
            <a:endParaRPr lang="sk-SK" dirty="0"/>
          </a:p>
          <a:p>
            <a:r>
              <a:rPr lang="sk-SK" dirty="0"/>
              <a:t>Pri každých stavebných prácach </a:t>
            </a:r>
            <a:r>
              <a:rPr lang="sk-SK" dirty="0" smtClean="0"/>
              <a:t>sa musí vykonať skrývka  humusu                                                                                                                                                   a  </a:t>
            </a:r>
            <a:r>
              <a:rPr lang="sk-SK" dirty="0" err="1" smtClean="0"/>
              <a:t>podorničia</a:t>
            </a:r>
            <a:r>
              <a:rPr lang="sk-SK" dirty="0" smtClean="0"/>
              <a:t> obyčajne v hrúbke                                                                                                                                                                                                                                                                             10-30 cm. Hrúbku vrstvy ako </a:t>
            </a:r>
            <a:r>
              <a:rPr lang="sk-SK" dirty="0"/>
              <a:t>aj miesto </a:t>
            </a:r>
            <a:r>
              <a:rPr lang="sk-SK" dirty="0" smtClean="0"/>
              <a:t>dočasnej </a:t>
            </a:r>
            <a:r>
              <a:rPr lang="sk-SK" dirty="0"/>
              <a:t>skládky jej využitie je dané PD</a:t>
            </a:r>
            <a:r>
              <a:rPr lang="sk-SK" dirty="0" smtClean="0"/>
              <a:t>.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11" name="Obrázok 10" descr="C:\Users\hofericapet\Desktop\foto D3 odhumusovanie\DSC0754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4280" y="1844824"/>
            <a:ext cx="5176192" cy="3744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ázok 11" descr="C:\Users\hofericapet\Desktop\foto D3 odhumusovanie\DSC07546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0460" y="1268730"/>
            <a:ext cx="5280012" cy="5400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561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2"/>
          <p:cNvSpPr txBox="1"/>
          <p:nvPr/>
        </p:nvSpPr>
        <p:spPr>
          <a:xfrm>
            <a:off x="179512" y="404664"/>
            <a:ext cx="8712968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Medzi prípravné práce  uvažujeme aj práce na zriadení zariadenia staveniska a jeho prieskum.</a:t>
            </a:r>
          </a:p>
          <a:p>
            <a:endParaRPr lang="sk-SK" dirty="0" smtClean="0"/>
          </a:p>
          <a:p>
            <a:r>
              <a:rPr lang="sk-SK" dirty="0" smtClean="0"/>
              <a:t>Pred samotným začatím budovania stavby treba poznať podrobné údaje o zložení základovej pôdy, vlastností hornín a zemín .Tieto získame na základe geologického a hydrogeologického prieskumu ( zistenie vodného režimu, údaje o podzemnej vode ).</a:t>
            </a:r>
          </a:p>
          <a:p>
            <a:r>
              <a:rPr lang="sk-SK" dirty="0" smtClean="0"/>
              <a:t>Cieľom je získať poznatky o geologických pomeroch v mieste budúcej stavby, aby bolo možné naprojektovať ekonomicky , s minimálnym dopadom na okolité prostredie a bezpečne realizovať stavbu a po jej odovzdaní bezpečne užívať. V záujme kvality a účelnosti GTP sa  uskutočňuje po etapách. </a:t>
            </a:r>
          </a:p>
          <a:p>
            <a:endParaRPr lang="sk-SK" dirty="0"/>
          </a:p>
          <a:p>
            <a:r>
              <a:rPr lang="sk-SK" dirty="0" smtClean="0">
                <a:solidFill>
                  <a:srgbClr val="FFC000"/>
                </a:solidFill>
              </a:rPr>
              <a:t>         </a:t>
            </a:r>
            <a:r>
              <a:rPr lang="sk-SK" b="1" dirty="0" smtClean="0">
                <a:solidFill>
                  <a:srgbClr val="FFC000"/>
                </a:solidFill>
              </a:rPr>
              <a:t>Prieskum</a:t>
            </a:r>
            <a:r>
              <a:rPr lang="sk-SK" dirty="0" smtClean="0">
                <a:solidFill>
                  <a:srgbClr val="FFC000"/>
                </a:solidFill>
              </a:rPr>
              <a:t>   </a:t>
            </a:r>
            <a:r>
              <a:rPr lang="sk-SK" dirty="0" smtClean="0"/>
              <a:t>-   </a:t>
            </a:r>
            <a:r>
              <a:rPr lang="sk-SK" dirty="0" smtClean="0">
                <a:solidFill>
                  <a:srgbClr val="FFFF00"/>
                </a:solidFill>
              </a:rPr>
              <a:t> orientačný  </a:t>
            </a:r>
            <a:r>
              <a:rPr lang="sk-SK" dirty="0" smtClean="0"/>
              <a:t>– podklad pre štúdie – využíva geofyzikálne metódy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  -   </a:t>
            </a:r>
            <a:r>
              <a:rPr lang="sk-SK" dirty="0" smtClean="0">
                <a:solidFill>
                  <a:srgbClr val="FFFF00"/>
                </a:solidFill>
              </a:rPr>
              <a:t>predbežný</a:t>
            </a:r>
            <a:r>
              <a:rPr lang="sk-SK" dirty="0" smtClean="0"/>
              <a:t>  - pre potreby projektovej úlohy – k overeniu sa využívajú 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                                                                                       sondy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  -  </a:t>
            </a:r>
            <a:r>
              <a:rPr lang="sk-SK" dirty="0" smtClean="0">
                <a:solidFill>
                  <a:srgbClr val="FFFF00"/>
                </a:solidFill>
              </a:rPr>
              <a:t> podrobný </a:t>
            </a:r>
            <a:r>
              <a:rPr lang="sk-SK" dirty="0" smtClean="0"/>
              <a:t>– podklad pre úvodný projekt -  šikmé vrty, prieskumné štôlne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   -  </a:t>
            </a:r>
            <a:r>
              <a:rPr lang="sk-SK" dirty="0" smtClean="0">
                <a:solidFill>
                  <a:srgbClr val="FFFF00"/>
                </a:solidFill>
              </a:rPr>
              <a:t>prevádzkový </a:t>
            </a:r>
            <a:r>
              <a:rPr lang="sk-SK" dirty="0" smtClean="0"/>
              <a:t>– rieši problémy počas výstavby – u veľkých stavieb stály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                                                                                          </a:t>
            </a:r>
            <a:r>
              <a:rPr lang="sk-SK" dirty="0" err="1" smtClean="0"/>
              <a:t>geolog</a:t>
            </a:r>
            <a:r>
              <a:rPr lang="sk-SK" dirty="0" smtClean="0"/>
              <a:t>. dozor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5203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323528" y="548680"/>
            <a:ext cx="835292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smtClean="0">
                <a:solidFill>
                  <a:srgbClr val="FFC000"/>
                </a:solidFill>
              </a:rPr>
              <a:t>Archeologický prieskum</a:t>
            </a:r>
          </a:p>
          <a:p>
            <a:endParaRPr lang="sk-SK" sz="2000" b="1" dirty="0">
              <a:solidFill>
                <a:srgbClr val="0070C0"/>
              </a:solidFill>
            </a:endParaRPr>
          </a:p>
          <a:p>
            <a:r>
              <a:rPr lang="sk-SK" dirty="0" smtClean="0"/>
              <a:t>Je to </a:t>
            </a:r>
            <a:r>
              <a:rPr lang="sk-SK" dirty="0" err="1" smtClean="0"/>
              <a:t>vedecko</a:t>
            </a:r>
            <a:r>
              <a:rPr lang="sk-SK" dirty="0" smtClean="0"/>
              <a:t> – odborná činnosť ktorá zaisťuje záchranu, uchovanie a dokumentáciu nálezov o činnosti človeka v histórii.</a:t>
            </a:r>
          </a:p>
          <a:p>
            <a:endParaRPr lang="sk-SK" dirty="0"/>
          </a:p>
          <a:p>
            <a:r>
              <a:rPr lang="sk-SK" dirty="0" smtClean="0">
                <a:solidFill>
                  <a:srgbClr val="FFFF00"/>
                </a:solidFill>
              </a:rPr>
              <a:t>Etapy</a:t>
            </a:r>
            <a:r>
              <a:rPr lang="sk-SK" dirty="0" smtClean="0"/>
              <a:t>  -  archeologický výskum</a:t>
            </a:r>
          </a:p>
          <a:p>
            <a:r>
              <a:rPr lang="sk-SK" dirty="0"/>
              <a:t> </a:t>
            </a:r>
            <a:r>
              <a:rPr lang="sk-SK" dirty="0" smtClean="0"/>
              <a:t>           - geofyzikálne merania</a:t>
            </a:r>
          </a:p>
          <a:p>
            <a:r>
              <a:rPr lang="sk-SK" dirty="0"/>
              <a:t> </a:t>
            </a:r>
            <a:r>
              <a:rPr lang="sk-SK" dirty="0" smtClean="0"/>
              <a:t>           - geodetické zameranie</a:t>
            </a:r>
          </a:p>
          <a:p>
            <a:r>
              <a:rPr lang="sk-SK" dirty="0"/>
              <a:t> </a:t>
            </a:r>
            <a:r>
              <a:rPr lang="sk-SK" dirty="0" smtClean="0"/>
              <a:t>           - evidencia artefaktov</a:t>
            </a:r>
          </a:p>
          <a:p>
            <a:r>
              <a:rPr lang="sk-SK" dirty="0"/>
              <a:t> </a:t>
            </a:r>
            <a:r>
              <a:rPr lang="sk-SK" dirty="0" smtClean="0"/>
              <a:t>           - konzervácia</a:t>
            </a:r>
          </a:p>
          <a:p>
            <a:r>
              <a:rPr lang="sk-SK" dirty="0"/>
              <a:t> </a:t>
            </a:r>
            <a:r>
              <a:rPr lang="sk-SK" dirty="0" smtClean="0"/>
              <a:t>           - uloženie do depozitáru ( analýza vzoriek )</a:t>
            </a:r>
          </a:p>
          <a:p>
            <a:endParaRPr lang="sk-SK" dirty="0"/>
          </a:p>
          <a:p>
            <a:r>
              <a:rPr lang="sk-SK" dirty="0" smtClean="0">
                <a:solidFill>
                  <a:srgbClr val="FFFF00"/>
                </a:solidFill>
              </a:rPr>
              <a:t>Archeologický prieskum  </a:t>
            </a:r>
            <a:r>
              <a:rPr lang="sk-SK" dirty="0" smtClean="0"/>
              <a:t>-  výskumný ( akademický )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                  -  záchranný ( pamiatkový )</a:t>
            </a:r>
          </a:p>
          <a:p>
            <a:endParaRPr lang="sk-SK" dirty="0"/>
          </a:p>
          <a:p>
            <a:r>
              <a:rPr lang="sk-SK" dirty="0" smtClean="0"/>
              <a:t>Na záver archeologického prieskumu je spracovaná úplná dokumentácia( elaborát ).</a:t>
            </a:r>
          </a:p>
          <a:p>
            <a:r>
              <a:rPr lang="sk-SK" sz="1600" dirty="0" smtClean="0"/>
              <a:t> </a:t>
            </a:r>
            <a:endParaRPr lang="sk-SK" sz="1600" dirty="0"/>
          </a:p>
        </p:txBody>
      </p:sp>
    </p:spTree>
    <p:extLst>
      <p:ext uri="{BB962C8B-B14F-4D97-AF65-F5344CB8AC3E}">
        <p14:creationId xmlns:p14="http://schemas.microsoft.com/office/powerpoint/2010/main" val="454979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02" y="1772816"/>
            <a:ext cx="847997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79512" y="836712"/>
            <a:ext cx="8712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800" dirty="0" smtClean="0">
                <a:solidFill>
                  <a:srgbClr val="FFFF00"/>
                </a:solidFill>
              </a:rPr>
              <a:t>Archeologické artefakty</a:t>
            </a:r>
            <a:endParaRPr lang="sk-SK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4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00660"/>
            <a:ext cx="4181636" cy="2251980"/>
          </a:xfrm>
          <a:prstGeom prst="rect">
            <a:avLst/>
          </a:prstGeom>
        </p:spPr>
      </p:pic>
      <p:pic>
        <p:nvPicPr>
          <p:cNvPr id="7" name="Zástupný symbol obsahu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128" y="2800660"/>
            <a:ext cx="4002672" cy="219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07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467544" y="764704"/>
            <a:ext cx="828092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Zemný objekt je stavebné dielo, ktoré je výsledkom zemných prác. Zemné objekty sa</a:t>
            </a:r>
          </a:p>
          <a:p>
            <a:r>
              <a:rPr lang="sk-SK" dirty="0"/>
              <a:t>p</a:t>
            </a:r>
            <a:r>
              <a:rPr lang="sk-SK" dirty="0" smtClean="0"/>
              <a:t>odľa spôsobu ich budovania  rozdeľujú na :   výkopy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                                                      sypané konštrukcie</a:t>
            </a:r>
          </a:p>
          <a:p>
            <a:endParaRPr lang="sk-SK" dirty="0"/>
          </a:p>
          <a:p>
            <a:endParaRPr lang="sk-SK" dirty="0" smtClean="0"/>
          </a:p>
          <a:p>
            <a:r>
              <a:rPr lang="sk-SK" dirty="0"/>
              <a:t> </a:t>
            </a:r>
            <a:r>
              <a:rPr lang="sk-SK" sz="2400" dirty="0" err="1" smtClean="0">
                <a:solidFill>
                  <a:srgbClr val="FFFF00"/>
                </a:solidFill>
              </a:rPr>
              <a:t>Odkopávky</a:t>
            </a:r>
            <a:r>
              <a:rPr lang="sk-SK" sz="2400" dirty="0" smtClean="0">
                <a:solidFill>
                  <a:srgbClr val="FFFF00"/>
                </a:solidFill>
              </a:rPr>
              <a:t>  a  prekopávky</a:t>
            </a:r>
          </a:p>
          <a:p>
            <a:endParaRPr lang="sk-SK" sz="2400" dirty="0">
              <a:solidFill>
                <a:srgbClr val="FFFF00"/>
              </a:solidFill>
            </a:endParaRPr>
          </a:p>
          <a:p>
            <a:r>
              <a:rPr lang="sk-SK" dirty="0" smtClean="0"/>
              <a:t>Sú práce z úrovne upraveného terénu z jednej  alebo oboch strán ( ak to podmienky dovoľujú ). Odkopaním teda dochádza k odstráneniu prebytočnej  horniny a zarovnaniu </a:t>
            </a:r>
          </a:p>
          <a:p>
            <a:r>
              <a:rPr lang="sk-SK" dirty="0"/>
              <a:t>t</a:t>
            </a:r>
            <a:r>
              <a:rPr lang="sk-SK" dirty="0" smtClean="0"/>
              <a:t>erénu do požadovaného tvaru.</a:t>
            </a:r>
          </a:p>
          <a:p>
            <a:endParaRPr lang="sk-SK" dirty="0"/>
          </a:p>
          <a:p>
            <a:r>
              <a:rPr lang="sk-SK" dirty="0" smtClean="0"/>
              <a:t>Prekopávka sa od </a:t>
            </a:r>
            <a:r>
              <a:rPr lang="sk-SK" dirty="0" err="1" smtClean="0"/>
              <a:t>odkopávky</a:t>
            </a:r>
            <a:r>
              <a:rPr lang="sk-SK" dirty="0" smtClean="0"/>
              <a:t> líši v tom, že prechádza celou terénnou vlnou.</a:t>
            </a:r>
          </a:p>
          <a:p>
            <a:r>
              <a:rPr lang="sk-SK" dirty="0" smtClean="0"/>
              <a:t>Vykopávka je rozpojenie horniny, odobratie </a:t>
            </a:r>
            <a:r>
              <a:rPr lang="sk-SK" dirty="0" err="1" smtClean="0"/>
              <a:t>výkopku</a:t>
            </a:r>
            <a:r>
              <a:rPr lang="sk-SK" dirty="0" smtClean="0"/>
              <a:t> s jeho naložením na dopravný prostriedok alebo prehodením na stranu  ( zvislý presun ) .</a:t>
            </a:r>
          </a:p>
          <a:p>
            <a:r>
              <a:rPr lang="sk-SK" dirty="0" smtClean="0"/>
              <a:t>Množstvo vykopávok sa určuje v  </a:t>
            </a:r>
            <a:r>
              <a:rPr lang="sk-SK" dirty="0" smtClean="0">
                <a:solidFill>
                  <a:srgbClr val="FFFF00"/>
                </a:solidFill>
              </a:rPr>
              <a:t>m3 </a:t>
            </a:r>
            <a:r>
              <a:rPr lang="sk-SK" dirty="0" smtClean="0"/>
              <a:t>objemu horniny v </a:t>
            </a:r>
            <a:r>
              <a:rPr lang="sk-SK" dirty="0" err="1" smtClean="0"/>
              <a:t>rastlom</a:t>
            </a:r>
            <a:r>
              <a:rPr lang="sk-SK" dirty="0" smtClean="0"/>
              <a:t> stave z rozmerov daných projektom.</a:t>
            </a:r>
          </a:p>
          <a:p>
            <a:r>
              <a:rPr lang="sk-SK" dirty="0" err="1" smtClean="0"/>
              <a:t>Odkopávkami</a:t>
            </a:r>
            <a:r>
              <a:rPr lang="sk-SK" dirty="0" smtClean="0"/>
              <a:t> a prekopávkami sa rozumie ručné alebo strojné </a:t>
            </a:r>
            <a:r>
              <a:rPr lang="sk-SK" dirty="0" err="1" smtClean="0"/>
              <a:t>odkopávky</a:t>
            </a:r>
            <a:r>
              <a:rPr lang="sk-SK" dirty="0" smtClean="0"/>
              <a:t> a prekopávky nezapažené, vykopávky v </a:t>
            </a:r>
            <a:r>
              <a:rPr lang="sk-SK" dirty="0" err="1" smtClean="0"/>
              <a:t>zemníkoch</a:t>
            </a:r>
            <a:r>
              <a:rPr lang="sk-SK" dirty="0" smtClean="0"/>
              <a:t> na suchu, odkopy pre cesty, odkopy pre letiská, atď.</a:t>
            </a:r>
          </a:p>
          <a:p>
            <a:r>
              <a:rPr lang="sk-SK" dirty="0" smtClean="0"/>
              <a:t>Vykopávky musia byť realizované podľa geometrického tvaru uvedeného v projektovej dokumentácii.</a:t>
            </a:r>
          </a:p>
        </p:txBody>
      </p:sp>
    </p:spTree>
    <p:extLst>
      <p:ext uri="{BB962C8B-B14F-4D97-AF65-F5344CB8AC3E}">
        <p14:creationId xmlns:p14="http://schemas.microsoft.com/office/powerpoint/2010/main" val="333991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FFFF00"/>
                </a:solidFill>
              </a:rPr>
              <a:t>Založenie základovej jamy portálu tunela Svrčinovec</a:t>
            </a:r>
            <a:br>
              <a:rPr lang="sk-SK" sz="2800" dirty="0" smtClean="0">
                <a:solidFill>
                  <a:srgbClr val="FFFF00"/>
                </a:solidFill>
              </a:rPr>
            </a:br>
            <a:r>
              <a:rPr lang="sk-SK" sz="2800" dirty="0" smtClean="0">
                <a:solidFill>
                  <a:srgbClr val="FFFF00"/>
                </a:solidFill>
              </a:rPr>
              <a:t>Výkopové práce v záreze „ Valy“</a:t>
            </a:r>
            <a:endParaRPr lang="sk-SK" sz="2800" dirty="0">
              <a:solidFill>
                <a:srgbClr val="FFFF00"/>
              </a:solidFill>
            </a:endParaRPr>
          </a:p>
        </p:txBody>
      </p:sp>
      <p:pic>
        <p:nvPicPr>
          <p:cNvPr id="4" name="Zástupný symbol obsahu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7325"/>
            <a:ext cx="4038600" cy="2271712"/>
          </a:xfrm>
          <a:prstGeom prst="rect">
            <a:avLst/>
          </a:prstGeo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27326"/>
            <a:ext cx="3977316" cy="2271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85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51520" y="476672"/>
            <a:ext cx="849694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solidFill>
                  <a:srgbClr val="FFFF00"/>
                </a:solidFill>
              </a:rPr>
              <a:t>Zárez</a:t>
            </a:r>
          </a:p>
          <a:p>
            <a:r>
              <a:rPr lang="sk-SK" dirty="0" smtClean="0"/>
              <a:t>Môže byť realizovaný ako :    prostý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                        vystužený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                        </a:t>
            </a:r>
            <a:r>
              <a:rPr lang="sk-SK" dirty="0" err="1" smtClean="0"/>
              <a:t>gabióny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>
                <a:solidFill>
                  <a:srgbClr val="FFFF00"/>
                </a:solidFill>
              </a:rPr>
              <a:t>Zásady pri zemných prácach</a:t>
            </a:r>
          </a:p>
          <a:p>
            <a:r>
              <a:rPr lang="sk-SK" dirty="0" smtClean="0"/>
              <a:t>Zatriedenie  hornín je určené dokumentáciou stavby podľa </a:t>
            </a:r>
            <a:r>
              <a:rPr lang="sk-SK" dirty="0" err="1" smtClean="0"/>
              <a:t>geotechnického</a:t>
            </a:r>
            <a:r>
              <a:rPr lang="sk-SK" dirty="0" smtClean="0"/>
              <a:t> prieskumu,</a:t>
            </a:r>
          </a:p>
          <a:p>
            <a:r>
              <a:rPr lang="sk-SK" dirty="0" smtClean="0"/>
              <a:t>Zmena zatriedenia podľa skutočnosti je možná len so súhlasom objednávateľa .</a:t>
            </a:r>
          </a:p>
          <a:p>
            <a:r>
              <a:rPr lang="sk-SK" dirty="0" smtClean="0"/>
              <a:t>Ak sa striedajú horniny v priečnom reze po vrstvách, zmeria sa každá vrstva a určí sa  objem </a:t>
            </a:r>
            <a:r>
              <a:rPr lang="sk-SK" dirty="0" err="1" smtClean="0"/>
              <a:t>výkopku</a:t>
            </a:r>
            <a:r>
              <a:rPr lang="sk-SK" dirty="0" smtClean="0"/>
              <a:t> príslušnej triedy.</a:t>
            </a:r>
          </a:p>
          <a:p>
            <a:endParaRPr lang="sk-SK" dirty="0"/>
          </a:p>
          <a:p>
            <a:r>
              <a:rPr lang="sk-SK" dirty="0" smtClean="0"/>
              <a:t>Pri ťažbách skrejprami alebo </a:t>
            </a:r>
            <a:r>
              <a:rPr lang="sk-SK" dirty="0" err="1" smtClean="0"/>
              <a:t>dozérmi</a:t>
            </a:r>
            <a:r>
              <a:rPr lang="sk-SK" dirty="0" smtClean="0"/>
              <a:t> sa spravidla ťaží vždy po spáde pričom sa využíva </a:t>
            </a:r>
          </a:p>
          <a:p>
            <a:r>
              <a:rPr lang="sk-SK" dirty="0" err="1" smtClean="0"/>
              <a:t>ťiaž</a:t>
            </a:r>
            <a:r>
              <a:rPr lang="sk-SK" dirty="0" smtClean="0"/>
              <a:t> strojov.</a:t>
            </a:r>
          </a:p>
          <a:p>
            <a:r>
              <a:rPr lang="sk-SK" dirty="0" smtClean="0"/>
              <a:t>Pri ťažbách  rýpadlami ( nakladačmi ) je treba odťažovať proti spádu.</a:t>
            </a:r>
          </a:p>
          <a:p>
            <a:r>
              <a:rPr lang="sk-SK" dirty="0" smtClean="0"/>
              <a:t>V </a:t>
            </a:r>
            <a:r>
              <a:rPr lang="sk-SK" dirty="0" err="1" smtClean="0"/>
              <a:t>zemníkoch</a:t>
            </a:r>
            <a:r>
              <a:rPr lang="sk-SK" dirty="0" smtClean="0"/>
              <a:t> sa pri väčšej výške výkopu ťaží po </a:t>
            </a:r>
            <a:r>
              <a:rPr lang="sk-SK" dirty="0" err="1" smtClean="0"/>
              <a:t>etážach</a:t>
            </a:r>
            <a:r>
              <a:rPr lang="sk-SK" dirty="0" smtClean="0"/>
              <a:t>, bager sa nesmie podkopávať a nechávať </a:t>
            </a:r>
            <a:r>
              <a:rPr lang="sk-SK" dirty="0" err="1" smtClean="0"/>
              <a:t>prevysy</a:t>
            </a:r>
            <a:r>
              <a:rPr lang="sk-SK" dirty="0" smtClean="0"/>
              <a:t>.</a:t>
            </a:r>
          </a:p>
          <a:p>
            <a:endParaRPr lang="sk-SK" dirty="0"/>
          </a:p>
          <a:p>
            <a:r>
              <a:rPr lang="sk-SK" dirty="0" smtClean="0"/>
              <a:t>V zárezoch sa  neodporúča </a:t>
            </a:r>
            <a:r>
              <a:rPr lang="sk-SK" dirty="0" err="1" smtClean="0"/>
              <a:t>doťažovať</a:t>
            </a:r>
            <a:r>
              <a:rPr lang="sk-SK" dirty="0" smtClean="0"/>
              <a:t> až na úroveň konštrukčnej pláne, musí sa ponechať</a:t>
            </a:r>
          </a:p>
          <a:p>
            <a:r>
              <a:rPr lang="sk-SK" dirty="0"/>
              <a:t>m</a:t>
            </a:r>
            <a:r>
              <a:rPr lang="sk-SK" dirty="0" smtClean="0"/>
              <a:t>ožnosť odťažovania priebežne znehodnotenej časti pojazdom technologickej dopravy,</a:t>
            </a:r>
          </a:p>
          <a:p>
            <a:r>
              <a:rPr lang="sk-SK" dirty="0"/>
              <a:t>o</a:t>
            </a:r>
            <a:r>
              <a:rPr lang="sk-SK" dirty="0" smtClean="0"/>
              <a:t>dporúča sa ponechať  30 – 50 cm. Táto vrstva sa odťažuje bezprostredne pred úpravou</a:t>
            </a:r>
          </a:p>
          <a:p>
            <a:r>
              <a:rPr lang="sk-SK" dirty="0"/>
              <a:t>p</a:t>
            </a:r>
            <a:r>
              <a:rPr lang="sk-SK" dirty="0" smtClean="0"/>
              <a:t>láne. Striktne to platí, ak zemné telesu bude prezimovávať.  </a:t>
            </a:r>
          </a:p>
          <a:p>
            <a:endParaRPr lang="sk-SK" dirty="0" smtClean="0"/>
          </a:p>
          <a:p>
            <a:r>
              <a:rPr lang="sk-SK" dirty="0" smtClean="0"/>
              <a:t>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1336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Výkop v záreze na úroveň konštrukcie vozovky</a:t>
            </a:r>
            <a:br>
              <a:rPr lang="sk-SK" sz="2400" dirty="0" smtClean="0"/>
            </a:br>
            <a:r>
              <a:rPr lang="sk-SK" sz="2400" dirty="0" smtClean="0"/>
              <a:t>Stabilizácia stien výkopu</a:t>
            </a:r>
            <a:endParaRPr lang="sk-SK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0200"/>
            <a:ext cx="8784975" cy="49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882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539552" y="476672"/>
            <a:ext cx="8136904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>
                <a:solidFill>
                  <a:srgbClr val="FFFF00"/>
                </a:solidFill>
              </a:rPr>
              <a:t>Hĺbené vykopávky</a:t>
            </a:r>
          </a:p>
          <a:p>
            <a:r>
              <a:rPr lang="sk-SK" dirty="0" smtClean="0"/>
              <a:t>Realizáciou hĺbených vykopávok sa rozumie hĺbenie pod úrovňou terénu s prístupom zhora.</a:t>
            </a:r>
          </a:p>
          <a:p>
            <a:r>
              <a:rPr lang="sk-SK" dirty="0" smtClean="0"/>
              <a:t>Typy hĺbených výkopov :  </a:t>
            </a:r>
            <a:r>
              <a:rPr lang="sk-SK" dirty="0" err="1" smtClean="0"/>
              <a:t>rýha</a:t>
            </a:r>
            <a:endParaRPr lang="sk-SK" dirty="0" smtClean="0"/>
          </a:p>
          <a:p>
            <a:r>
              <a:rPr lang="sk-SK" dirty="0"/>
              <a:t> </a:t>
            </a:r>
            <a:r>
              <a:rPr lang="sk-SK" dirty="0" smtClean="0"/>
              <a:t>                                             jama</a:t>
            </a:r>
          </a:p>
          <a:p>
            <a:r>
              <a:rPr lang="sk-SK" dirty="0"/>
              <a:t> </a:t>
            </a:r>
            <a:r>
              <a:rPr lang="sk-SK" dirty="0" smtClean="0"/>
              <a:t>                                            šachta</a:t>
            </a:r>
          </a:p>
          <a:p>
            <a:endParaRPr lang="sk-SK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 smtClean="0"/>
              <a:t> </a:t>
            </a:r>
            <a:r>
              <a:rPr lang="sk-SK" dirty="0" err="1" smtClean="0"/>
              <a:t>rýha</a:t>
            </a:r>
            <a:r>
              <a:rPr lang="sk-SK" dirty="0" smtClean="0"/>
              <a:t> má maximálnu šírku v úrovni terénu 2m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 </a:t>
            </a:r>
            <a:r>
              <a:rPr lang="sk-SK" dirty="0" smtClean="0"/>
              <a:t>jama je výkop, ktorého šírka je na úrovni terénu väčšia než 2m a hodnota pomeru dĺžka dna/ šírka dna je menšia než 6.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sk-SK" dirty="0"/>
              <a:t> </a:t>
            </a:r>
            <a:r>
              <a:rPr lang="sk-SK" dirty="0" smtClean="0"/>
              <a:t>u šácht je hlavným kritériom hĺbka výkopu a pôdorysná </a:t>
            </a:r>
            <a:r>
              <a:rPr lang="sk-SK" dirty="0" err="1" smtClean="0"/>
              <a:t>ploch</a:t>
            </a:r>
            <a:r>
              <a:rPr lang="sk-SK" dirty="0" smtClean="0"/>
              <a:t> je max. 36m2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sk-SK" dirty="0"/>
          </a:p>
          <a:p>
            <a:r>
              <a:rPr lang="sk-SK" dirty="0" smtClean="0"/>
              <a:t>Výkopy základových jám na zakladanie </a:t>
            </a:r>
            <a:r>
              <a:rPr lang="sk-SK" dirty="0" err="1" smtClean="0"/>
              <a:t>mostov,priepustov</a:t>
            </a:r>
            <a:r>
              <a:rPr lang="sk-SK" dirty="0" smtClean="0"/>
              <a:t>, OM a iných stav. objektov</a:t>
            </a:r>
          </a:p>
          <a:p>
            <a:r>
              <a:rPr lang="sk-SK" dirty="0"/>
              <a:t>m</a:t>
            </a:r>
            <a:r>
              <a:rPr lang="sk-SK" dirty="0" smtClean="0"/>
              <a:t>usia byť vykonané v súlade s projektovou dokumentáciou.</a:t>
            </a:r>
          </a:p>
          <a:p>
            <a:r>
              <a:rPr lang="sk-SK" dirty="0" smtClean="0"/>
              <a:t>Žiadny výkop nesmie byť vyplnený  </a:t>
            </a:r>
            <a:r>
              <a:rPr lang="sk-SK" dirty="0" err="1" smtClean="0"/>
              <a:t>sypaninou</a:t>
            </a:r>
            <a:r>
              <a:rPr lang="sk-SK" dirty="0" smtClean="0"/>
              <a:t> alebo betónom, </a:t>
            </a:r>
            <a:r>
              <a:rPr lang="sk-SK" dirty="0" err="1" smtClean="0"/>
              <a:t>pokiľ</a:t>
            </a:r>
            <a:r>
              <a:rPr lang="sk-SK" dirty="0" smtClean="0"/>
              <a:t> </a:t>
            </a:r>
            <a:r>
              <a:rPr lang="sk-SK" dirty="0" err="1" smtClean="0"/>
              <a:t>nieje</a:t>
            </a:r>
            <a:r>
              <a:rPr lang="sk-SK" dirty="0" smtClean="0"/>
              <a:t> skontrolovaná zákl. špára , a SD  dá  pokyn na vykonávanie </a:t>
            </a:r>
            <a:r>
              <a:rPr lang="sk-SK" dirty="0" err="1" smtClean="0"/>
              <a:t>ďalkších</a:t>
            </a:r>
            <a:r>
              <a:rPr lang="sk-SK" dirty="0" smtClean="0"/>
              <a:t> prác.</a:t>
            </a:r>
          </a:p>
          <a:p>
            <a:pPr lvl="0"/>
            <a:r>
              <a:rPr lang="sk-SK" dirty="0" smtClean="0"/>
              <a:t>Pri zakladaní objektov vo vode ( korytách riek ) sa používajú ohrádzky , ktoré ako </a:t>
            </a:r>
            <a:r>
              <a:rPr lang="sk-SK" dirty="0" err="1" smtClean="0"/>
              <a:t>dočastné</a:t>
            </a:r>
            <a:r>
              <a:rPr lang="sk-SK" dirty="0" smtClean="0"/>
              <a:t> konštrukcie </a:t>
            </a:r>
            <a:r>
              <a:rPr lang="sk-SK" dirty="0">
                <a:solidFill>
                  <a:prstClr val="white"/>
                </a:solidFill>
              </a:rPr>
              <a:t>ohradzujú stavebnú jamu</a:t>
            </a:r>
            <a:r>
              <a:rPr lang="sk-SK" dirty="0" smtClean="0">
                <a:solidFill>
                  <a:prstClr val="white"/>
                </a:solidFill>
              </a:rPr>
              <a:t>.</a:t>
            </a:r>
            <a:endParaRPr lang="sk-SK" dirty="0"/>
          </a:p>
          <a:p>
            <a:pPr lvl="0"/>
            <a:r>
              <a:rPr lang="sk-SK" dirty="0" smtClean="0">
                <a:solidFill>
                  <a:prstClr val="white"/>
                </a:solidFill>
              </a:rPr>
              <a:t>Pri vzdutí hladiny vody do 3m stačí ochrana pomocou hrádzových, tabuľových alebo </a:t>
            </a:r>
            <a:r>
              <a:rPr lang="sk-SK" dirty="0" err="1" smtClean="0">
                <a:solidFill>
                  <a:prstClr val="white"/>
                </a:solidFill>
              </a:rPr>
              <a:t>baranených</a:t>
            </a:r>
            <a:r>
              <a:rPr lang="sk-SK" dirty="0" smtClean="0">
                <a:solidFill>
                  <a:prstClr val="white"/>
                </a:solidFill>
              </a:rPr>
              <a:t> ohrádzok.</a:t>
            </a:r>
          </a:p>
          <a:p>
            <a:pPr lvl="0"/>
            <a:r>
              <a:rPr lang="sk-SK" dirty="0" smtClean="0">
                <a:solidFill>
                  <a:prstClr val="white"/>
                </a:solidFill>
              </a:rPr>
              <a:t>Pri vzdutí hladiny do 10m vyhovujú jednoduché oceľové štetové steny.</a:t>
            </a:r>
          </a:p>
          <a:p>
            <a:pPr lvl="0"/>
            <a:r>
              <a:rPr lang="sk-SK" dirty="0" smtClean="0">
                <a:solidFill>
                  <a:prstClr val="white"/>
                </a:solidFill>
              </a:rPr>
              <a:t>Druh a použitý materiál predpisuje projektová dokumentácia stavby.</a:t>
            </a:r>
            <a:endParaRPr lang="sk-S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5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07504" y="188640"/>
            <a:ext cx="8712968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dirty="0" smtClean="0"/>
              <a:t> </a:t>
            </a:r>
          </a:p>
          <a:p>
            <a:endParaRPr lang="sk-SK" sz="2400" dirty="0">
              <a:solidFill>
                <a:srgbClr val="FFC000"/>
              </a:solidFill>
            </a:endParaRPr>
          </a:p>
          <a:p>
            <a:endParaRPr lang="sk-SK" sz="2400" dirty="0" smtClean="0">
              <a:solidFill>
                <a:srgbClr val="FFC000"/>
              </a:solidFill>
            </a:endParaRPr>
          </a:p>
          <a:p>
            <a:r>
              <a:rPr lang="sk-SK" sz="2400" dirty="0" smtClean="0">
                <a:solidFill>
                  <a:srgbClr val="FFC000"/>
                </a:solidFill>
              </a:rPr>
              <a:t>Zemné  práce  </a:t>
            </a:r>
            <a:r>
              <a:rPr lang="sk-SK" sz="2000" dirty="0" smtClean="0"/>
              <a:t>-   sú práce pri ktorých sa rozpája zemina  akýmkoľvek  </a:t>
            </a:r>
          </a:p>
          <a:p>
            <a:r>
              <a:rPr lang="sk-SK" sz="2000" dirty="0"/>
              <a:t> </a:t>
            </a:r>
            <a:r>
              <a:rPr lang="sk-SK" sz="2000" dirty="0" smtClean="0"/>
              <a:t>                                    spôsobom.</a:t>
            </a:r>
          </a:p>
          <a:p>
            <a:endParaRPr lang="sk-SK" sz="2400" dirty="0" smtClean="0">
              <a:solidFill>
                <a:srgbClr val="FFFF00"/>
              </a:solidFill>
            </a:endParaRPr>
          </a:p>
          <a:p>
            <a:r>
              <a:rPr lang="sk-SK" sz="2400" dirty="0" smtClean="0">
                <a:solidFill>
                  <a:srgbClr val="FFFF00"/>
                </a:solidFill>
              </a:rPr>
              <a:t>Kritériá vhodnosti zemín ( STN  72 1002 )</a:t>
            </a:r>
          </a:p>
          <a:p>
            <a:r>
              <a:rPr lang="sk-SK" sz="2000" dirty="0" smtClean="0"/>
              <a:t>Klasifikácie zemín pre dopravné stavby a kritériá vhodnosti sú dané  STN. Z</a:t>
            </a:r>
          </a:p>
          <a:p>
            <a:r>
              <a:rPr lang="sk-SK" sz="2000" dirty="0"/>
              <a:t>h</a:t>
            </a:r>
            <a:r>
              <a:rPr lang="sk-SK" sz="2000" dirty="0" smtClean="0"/>
              <a:t>ľadiska vhodnosti pre dopr. stavby sa zeminy členia do 4skupín s určením</a:t>
            </a:r>
          </a:p>
          <a:p>
            <a:r>
              <a:rPr lang="sk-SK" sz="2000" dirty="0"/>
              <a:t>d</a:t>
            </a:r>
            <a:r>
              <a:rPr lang="sk-SK" sz="2000" dirty="0" smtClean="0"/>
              <a:t>o násypu a do 10 skupín podľa vhodnosti do podložia. </a:t>
            </a:r>
          </a:p>
          <a:p>
            <a:r>
              <a:rPr lang="sk-SK" sz="2000" dirty="0" smtClean="0"/>
              <a:t>Začlenenie do skupiny závisí od týchto vlastností 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 err="1"/>
              <a:t>g</a:t>
            </a:r>
            <a:r>
              <a:rPr lang="sk-SK" sz="2000" dirty="0" err="1" smtClean="0"/>
              <a:t>ranulometrické</a:t>
            </a:r>
            <a:r>
              <a:rPr lang="sk-SK" sz="2000" dirty="0" smtClean="0"/>
              <a:t> zloženie ( napr. organické látky 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z</a:t>
            </a:r>
            <a:r>
              <a:rPr lang="sk-SK" sz="2000" dirty="0" smtClean="0"/>
              <a:t>ákladné fyzikálne vlastnosti ( vlhkosť, medza tekutosti a </a:t>
            </a:r>
            <a:r>
              <a:rPr lang="sk-SK" sz="2000" dirty="0" err="1" smtClean="0"/>
              <a:t>plasticity</a:t>
            </a:r>
            <a:r>
              <a:rPr lang="sk-SK" sz="2000" dirty="0" smtClean="0"/>
              <a:t> 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o</a:t>
            </a:r>
            <a:r>
              <a:rPr lang="sk-SK" sz="2000" dirty="0" smtClean="0"/>
              <a:t>bjemová hmotnosť ,pórovitosť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t</a:t>
            </a:r>
            <a:r>
              <a:rPr lang="sk-SK" sz="2000" dirty="0" smtClean="0"/>
              <a:t>echnické vlastnosti ( pevnosť, </a:t>
            </a:r>
            <a:r>
              <a:rPr lang="sk-SK" sz="2000" dirty="0" err="1" smtClean="0"/>
              <a:t>zhutniteľnosť</a:t>
            </a:r>
            <a:r>
              <a:rPr lang="sk-SK" sz="2000" dirty="0" smtClean="0"/>
              <a:t> 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sk-SK" sz="2000" dirty="0"/>
              <a:t>s</a:t>
            </a:r>
            <a:r>
              <a:rPr lang="sk-SK" sz="2000" dirty="0" smtClean="0"/>
              <a:t>tupeň </a:t>
            </a:r>
            <a:r>
              <a:rPr lang="sk-SK" sz="2000" dirty="0" err="1" smtClean="0"/>
              <a:t>namŕzavosti</a:t>
            </a:r>
            <a:endParaRPr lang="sk-SK" sz="2000" dirty="0" smtClean="0"/>
          </a:p>
          <a:p>
            <a:endParaRPr lang="sk-SK" sz="2000" dirty="0" smtClean="0"/>
          </a:p>
          <a:p>
            <a:r>
              <a:rPr lang="sk-SK" sz="2400" dirty="0" smtClean="0"/>
              <a:t>                              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50423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solidFill>
                  <a:srgbClr val="FFFF00"/>
                </a:solidFill>
              </a:rPr>
              <a:t>Zárez po hrubom odkope</a:t>
            </a:r>
            <a:endParaRPr lang="sk-SK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thomkalad\Desktop\Nový priečinok\D3  Výrobné\D3\Foto zo služby 19. - 20.09.15\101-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67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r>
              <a:rPr lang="sk-SK" sz="2400" dirty="0" smtClean="0">
                <a:solidFill>
                  <a:srgbClr val="FFFF00"/>
                </a:solidFill>
              </a:rPr>
              <a:t>Zemné práce v záreze „ Valy“</a:t>
            </a:r>
            <a:endParaRPr lang="sk-SK" sz="2400" dirty="0">
              <a:solidFill>
                <a:srgbClr val="FFFF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8785225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715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179512" y="116632"/>
            <a:ext cx="8712968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dirty="0" smtClean="0">
              <a:solidFill>
                <a:srgbClr val="FFFF00"/>
              </a:solidFill>
            </a:endParaRPr>
          </a:p>
          <a:p>
            <a:endParaRPr lang="sk-SK" sz="2400" dirty="0">
              <a:solidFill>
                <a:srgbClr val="FFFF00"/>
              </a:solidFill>
            </a:endParaRPr>
          </a:p>
          <a:p>
            <a:endParaRPr lang="sk-SK" sz="2400" dirty="0" smtClean="0">
              <a:solidFill>
                <a:srgbClr val="FFFF00"/>
              </a:solidFill>
            </a:endParaRPr>
          </a:p>
          <a:p>
            <a:r>
              <a:rPr lang="sk-SK" sz="2400" dirty="0" smtClean="0">
                <a:solidFill>
                  <a:srgbClr val="FFFF00"/>
                </a:solidFill>
              </a:rPr>
              <a:t>Zaistenie výkopov , výrubov ( tunely</a:t>
            </a:r>
          </a:p>
          <a:p>
            <a:r>
              <a:rPr lang="sk-SK" dirty="0" err="1" smtClean="0"/>
              <a:t>Paženie</a:t>
            </a:r>
            <a:r>
              <a:rPr lang="sk-SK" dirty="0" smtClean="0"/>
              <a:t> stien hĺbených výkopov zabezpečuje zhotoviteľ všade tam, kde je to nevyhnutné z hľadiska bezpečnosti práce a stability stien  výkopu.</a:t>
            </a:r>
          </a:p>
          <a:p>
            <a:r>
              <a:rPr lang="sk-SK" dirty="0" smtClean="0"/>
              <a:t>Ak sa počas výstavby zmenia </a:t>
            </a:r>
            <a:r>
              <a:rPr lang="sk-SK" dirty="0" err="1" smtClean="0"/>
              <a:t>fyzikálno</a:t>
            </a:r>
            <a:r>
              <a:rPr lang="sk-SK" dirty="0" smtClean="0"/>
              <a:t> – mechanické vlastnosti horniny, ktoré by mohli mať</a:t>
            </a:r>
          </a:p>
          <a:p>
            <a:r>
              <a:rPr lang="sk-SK" dirty="0" smtClean="0"/>
              <a:t>Za následok zníženie stability stien výkopov, zhotoviteľ je povinný príslušne upraviť druh a rozsah zabezpečenia podľa skutočných geologických pomerov na stavenisku.</a:t>
            </a:r>
          </a:p>
          <a:p>
            <a:endParaRPr lang="sk-SK" dirty="0"/>
          </a:p>
          <a:p>
            <a:r>
              <a:rPr lang="sk-SK" dirty="0" smtClean="0"/>
              <a:t>Po ukončení prác sa </a:t>
            </a:r>
            <a:r>
              <a:rPr lang="sk-SK" dirty="0" err="1" smtClean="0"/>
              <a:t>paženie</a:t>
            </a:r>
            <a:r>
              <a:rPr lang="sk-SK" dirty="0" smtClean="0"/>
              <a:t> i jeho zaistenie odstráni na celú výšku po úroveň upraveného terénu, ak nie je v PD stanovené inak.</a:t>
            </a:r>
          </a:p>
          <a:p>
            <a:endParaRPr lang="sk-SK" dirty="0"/>
          </a:p>
          <a:p>
            <a:r>
              <a:rPr lang="sk-SK" sz="2400" dirty="0" smtClean="0">
                <a:solidFill>
                  <a:srgbClr val="FFFF00"/>
                </a:solidFill>
              </a:rPr>
              <a:t>Manipulácia z </a:t>
            </a:r>
            <a:r>
              <a:rPr lang="sk-SK" sz="2400" dirty="0" err="1" smtClean="0">
                <a:solidFill>
                  <a:srgbClr val="FFFF00"/>
                </a:solidFill>
              </a:rPr>
              <a:t>výkopkom</a:t>
            </a:r>
            <a:endParaRPr lang="sk-SK" sz="2400" dirty="0" smtClean="0">
              <a:solidFill>
                <a:srgbClr val="FFFF00"/>
              </a:solidFill>
            </a:endParaRPr>
          </a:p>
          <a:p>
            <a:r>
              <a:rPr lang="sk-SK" dirty="0" smtClean="0"/>
              <a:t>Vzdialenosť vodorovného premiestnenia </a:t>
            </a:r>
            <a:r>
              <a:rPr lang="sk-SK" dirty="0" err="1" smtClean="0"/>
              <a:t>výkopku</a:t>
            </a:r>
            <a:r>
              <a:rPr lang="sk-SK" dirty="0" smtClean="0"/>
              <a:t> je dĺžka najhospodárnejšej dopravnej trasy meranej v osi medzi ťažiskom výkopu a ťažiskom sypanej konštrukcie  ( stredná </a:t>
            </a:r>
            <a:r>
              <a:rPr lang="sk-SK" dirty="0" err="1" smtClean="0"/>
              <a:t>rozvozná</a:t>
            </a:r>
            <a:r>
              <a:rPr lang="sk-SK" dirty="0" smtClean="0"/>
              <a:t>  vzdialenosť ).</a:t>
            </a:r>
          </a:p>
          <a:p>
            <a:r>
              <a:rPr lang="sk-SK" dirty="0" smtClean="0"/>
              <a:t>Na rozvoz zemín  slúži  spracovaná </a:t>
            </a:r>
            <a:r>
              <a:rPr lang="sk-SK" dirty="0" err="1" smtClean="0"/>
              <a:t>hmotnica</a:t>
            </a:r>
            <a:r>
              <a:rPr lang="sk-SK" dirty="0" smtClean="0"/>
              <a:t> .</a:t>
            </a:r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34500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0" y="836712"/>
            <a:ext cx="849694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dirty="0" smtClean="0">
              <a:solidFill>
                <a:srgbClr val="FFFF00"/>
              </a:solidFill>
            </a:endParaRPr>
          </a:p>
          <a:p>
            <a:endParaRPr lang="sk-SK" sz="2400" dirty="0">
              <a:solidFill>
                <a:srgbClr val="FFFF00"/>
              </a:solidFill>
            </a:endParaRPr>
          </a:p>
          <a:p>
            <a:endParaRPr lang="sk-SK" sz="2400" dirty="0" smtClean="0">
              <a:solidFill>
                <a:srgbClr val="FFFF00"/>
              </a:solidFill>
            </a:endParaRPr>
          </a:p>
          <a:p>
            <a:r>
              <a:rPr lang="sk-SK" sz="2400" dirty="0" smtClean="0">
                <a:solidFill>
                  <a:srgbClr val="FFFF00"/>
                </a:solidFill>
              </a:rPr>
              <a:t>Stroje a doprava pre zemné práce</a:t>
            </a:r>
          </a:p>
          <a:p>
            <a:r>
              <a:rPr lang="sk-SK" dirty="0" smtClean="0"/>
              <a:t>Zemné stroje majú v stavebnej praxi nezastupiteľné miesto pre zakladanie, realizáciu a následné terénne úpravy.</a:t>
            </a:r>
          </a:p>
          <a:p>
            <a:r>
              <a:rPr lang="sk-SK" dirty="0" smtClean="0"/>
              <a:t>Zemné stroje sú určené na rozpojovanie zeminy ( ťažbu ), jej nakladanie na </a:t>
            </a:r>
            <a:r>
              <a:rPr lang="sk-SK" dirty="0" err="1" smtClean="0"/>
              <a:t>dop</a:t>
            </a:r>
            <a:r>
              <a:rPr lang="sk-SK" dirty="0" smtClean="0"/>
              <a:t>. Prostriedky, </a:t>
            </a:r>
            <a:r>
              <a:rPr lang="sk-SK" dirty="0" err="1" smtClean="0"/>
              <a:t>prepravu,prípade</a:t>
            </a:r>
            <a:r>
              <a:rPr lang="sk-SK" dirty="0" smtClean="0"/>
              <a:t> rozprestretie a zhutnenie.</a:t>
            </a:r>
          </a:p>
          <a:p>
            <a:r>
              <a:rPr lang="sk-SK" dirty="0" smtClean="0"/>
              <a:t>Medzi základné typy zemných strojov patria :</a:t>
            </a:r>
          </a:p>
          <a:p>
            <a:endParaRPr lang="sk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 smtClean="0"/>
              <a:t> stroje na ťažbu – rýpadlá, </a:t>
            </a:r>
            <a:r>
              <a:rPr lang="sk-SK" dirty="0" err="1" smtClean="0"/>
              <a:t>dozéry</a:t>
            </a:r>
            <a:r>
              <a:rPr lang="sk-SK" dirty="0" smtClean="0"/>
              <a:t>, </a:t>
            </a:r>
            <a:r>
              <a:rPr lang="sk-SK" dirty="0" err="1" smtClean="0"/>
              <a:t>skrejpre,rozrývače,zemné</a:t>
            </a:r>
            <a:r>
              <a:rPr lang="sk-SK" dirty="0" smtClean="0"/>
              <a:t> frézy, </a:t>
            </a:r>
            <a:r>
              <a:rPr lang="sk-SK" dirty="0" err="1" smtClean="0"/>
              <a:t>rýhovače</a:t>
            </a:r>
            <a:endParaRPr lang="sk-S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 </a:t>
            </a:r>
            <a:r>
              <a:rPr lang="sk-SK" dirty="0" smtClean="0"/>
              <a:t>stroje na manipuláciu a dopravu – nakladače, manipulátory, skrejpre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/>
              <a:t> </a:t>
            </a:r>
            <a:r>
              <a:rPr lang="sk-SK" dirty="0" smtClean="0"/>
              <a:t>zhutňovacie stroje </a:t>
            </a:r>
          </a:p>
          <a:p>
            <a:endParaRPr lang="sk-SK" dirty="0"/>
          </a:p>
          <a:p>
            <a:r>
              <a:rPr lang="sk-SK" dirty="0" smtClean="0"/>
              <a:t>Skupina zemných strojov obsahuje viac ako niekoľko desiatok druhov určených na realizáciu rôznych pracovných technológií.</a:t>
            </a:r>
          </a:p>
          <a:p>
            <a:endParaRPr lang="sk-SK" dirty="0"/>
          </a:p>
          <a:p>
            <a:endParaRPr lang="sk-SK" dirty="0" smtClean="0"/>
          </a:p>
          <a:p>
            <a:endParaRPr lang="sk-SK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92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251520" y="548680"/>
            <a:ext cx="849694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dirty="0">
                <a:solidFill>
                  <a:prstClr val="white"/>
                </a:solidFill>
              </a:rPr>
              <a:t>Kritérií na rozdelenie zemných strojov je niekoľko . Podľa druhu práce sa rozdeľujú na stroje pracujúce nepretržito a stroje pracujúce cyklicky, podľa druhu pohybu na pojazdné</a:t>
            </a:r>
          </a:p>
          <a:p>
            <a:pPr lvl="0"/>
            <a:r>
              <a:rPr lang="sk-SK" dirty="0">
                <a:solidFill>
                  <a:prstClr val="white"/>
                </a:solidFill>
              </a:rPr>
              <a:t>stroje ktoré pri práci stoja ( bagre ), podľa druhu podvozku :</a:t>
            </a:r>
          </a:p>
          <a:p>
            <a:pPr lvl="0"/>
            <a:endParaRPr lang="sk-SK" dirty="0">
              <a:solidFill>
                <a:prstClr val="white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sk-SK" dirty="0">
                <a:solidFill>
                  <a:prstClr val="white"/>
                </a:solidFill>
              </a:rPr>
              <a:t>    kolesové – pneumatikové</a:t>
            </a:r>
          </a:p>
          <a:p>
            <a:pPr lvl="0"/>
            <a:r>
              <a:rPr lang="sk-SK" dirty="0">
                <a:solidFill>
                  <a:prstClr val="white"/>
                </a:solidFill>
              </a:rPr>
              <a:t>                          -  kovové</a:t>
            </a:r>
          </a:p>
          <a:p>
            <a:pPr lvl="0"/>
            <a:r>
              <a:rPr lang="sk-SK" dirty="0">
                <a:solidFill>
                  <a:prstClr val="white"/>
                </a:solidFill>
              </a:rPr>
              <a:t>                          -  kombinácia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sk-SK" dirty="0">
                <a:solidFill>
                  <a:prstClr val="white"/>
                </a:solidFill>
              </a:rPr>
              <a:t>    pásové    -  kovové</a:t>
            </a:r>
          </a:p>
          <a:p>
            <a:pPr lvl="0"/>
            <a:r>
              <a:rPr lang="sk-SK" dirty="0" smtClean="0">
                <a:solidFill>
                  <a:prstClr val="white"/>
                </a:solidFill>
              </a:rPr>
              <a:t>                          -  </a:t>
            </a:r>
            <a:r>
              <a:rPr lang="sk-SK" dirty="0" err="1" smtClean="0">
                <a:solidFill>
                  <a:prstClr val="white"/>
                </a:solidFill>
              </a:rPr>
              <a:t>pryžové</a:t>
            </a:r>
            <a:endParaRPr lang="sk-SK" dirty="0" smtClean="0">
              <a:solidFill>
                <a:prstClr val="white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sk-SK" dirty="0">
                <a:solidFill>
                  <a:prstClr val="white"/>
                </a:solidFill>
              </a:rPr>
              <a:t> </a:t>
            </a:r>
            <a:r>
              <a:rPr lang="sk-SK" dirty="0" smtClean="0">
                <a:solidFill>
                  <a:prstClr val="white"/>
                </a:solidFill>
              </a:rPr>
              <a:t>   kráčavé    - tzv. pavúk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sk-SK" dirty="0">
                <a:solidFill>
                  <a:prstClr val="white"/>
                </a:solidFill>
              </a:rPr>
              <a:t> </a:t>
            </a:r>
            <a:r>
              <a:rPr lang="sk-SK" dirty="0" smtClean="0">
                <a:solidFill>
                  <a:prstClr val="white"/>
                </a:solidFill>
              </a:rPr>
              <a:t>   koľajové   - ŽSR </a:t>
            </a:r>
          </a:p>
          <a:p>
            <a:pPr lvl="0"/>
            <a:endParaRPr lang="sk-SK" dirty="0">
              <a:solidFill>
                <a:prstClr val="white"/>
              </a:solidFill>
            </a:endParaRPr>
          </a:p>
          <a:p>
            <a:pPr lvl="0"/>
            <a:endParaRPr lang="sk-SK" dirty="0" smtClean="0">
              <a:solidFill>
                <a:prstClr val="white"/>
              </a:solidFill>
            </a:endParaRPr>
          </a:p>
          <a:p>
            <a:pPr lvl="0"/>
            <a:r>
              <a:rPr lang="sk-SK" sz="2400" dirty="0" smtClean="0">
                <a:solidFill>
                  <a:srgbClr val="FFFF00"/>
                </a:solidFill>
              </a:rPr>
              <a:t>Automatizácia procesov v stavebnej výrobe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k-SK" dirty="0"/>
              <a:t> </a:t>
            </a:r>
            <a:r>
              <a:rPr lang="sk-SK" dirty="0" smtClean="0"/>
              <a:t>technológie zemných procesov ( </a:t>
            </a:r>
            <a:r>
              <a:rPr lang="sk-SK" dirty="0" err="1" smtClean="0"/>
              <a:t>výkopy,násypy</a:t>
            </a:r>
            <a:r>
              <a:rPr lang="sk-SK" dirty="0" smtClean="0"/>
              <a:t> 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k-SK" dirty="0"/>
              <a:t> </a:t>
            </a:r>
            <a:r>
              <a:rPr lang="sk-SK" dirty="0" smtClean="0"/>
              <a:t>betonárskych procesov ( </a:t>
            </a:r>
            <a:r>
              <a:rPr lang="sk-SK" dirty="0" err="1" smtClean="0"/>
              <a:t>oddebňovanie</a:t>
            </a:r>
            <a:r>
              <a:rPr lang="sk-SK" dirty="0" smtClean="0"/>
              <a:t>, vystužovanie, betonáž stav. konštrukcií 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sk-SK" dirty="0"/>
              <a:t> </a:t>
            </a:r>
            <a:r>
              <a:rPr lang="sk-SK" dirty="0" smtClean="0"/>
              <a:t>montážnych procesov ( návrhy zdvíhacích prostriedkov )</a:t>
            </a:r>
          </a:p>
          <a:p>
            <a:pPr lvl="0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3794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solidFill>
                  <a:srgbClr val="FFFF00"/>
                </a:solidFill>
              </a:rPr>
              <a:t>Vylepšovanie vlastností zemín v podloží vápnením</a:t>
            </a:r>
            <a:endParaRPr lang="sk-SK" sz="24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thomkalad\Desktop\Nový priečinok (3)\P10103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412776"/>
            <a:ext cx="8496944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0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err="1" smtClean="0">
                <a:solidFill>
                  <a:srgbClr val="FFFF00"/>
                </a:solidFill>
              </a:rPr>
              <a:t>Dočastné</a:t>
            </a:r>
            <a:r>
              <a:rPr lang="sk-SK" sz="2400" dirty="0" smtClean="0">
                <a:solidFill>
                  <a:srgbClr val="FFFF00"/>
                </a:solidFill>
              </a:rPr>
              <a:t> odvodnenie telesa komunikácie </a:t>
            </a:r>
            <a:endParaRPr lang="sk-SK" sz="2400" dirty="0">
              <a:solidFill>
                <a:srgbClr val="FFFF00"/>
              </a:solidFill>
            </a:endParaRPr>
          </a:p>
        </p:txBody>
      </p:sp>
      <p:pic>
        <p:nvPicPr>
          <p:cNvPr id="3074" name="Picture 2" descr="C:\Users\thomkalad\Desktop\Nový priečinok (3)\DSC000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9" y="1600200"/>
            <a:ext cx="803050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54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solidFill>
                  <a:srgbClr val="FFFF00"/>
                </a:solidFill>
              </a:rPr>
              <a:t>Zriaďovanie </a:t>
            </a:r>
            <a:r>
              <a:rPr lang="sk-SK" sz="2400" dirty="0" err="1" smtClean="0">
                <a:solidFill>
                  <a:srgbClr val="FFFF00"/>
                </a:solidFill>
              </a:rPr>
              <a:t>geodosky</a:t>
            </a:r>
            <a:r>
              <a:rPr lang="sk-SK" sz="2400" dirty="0" smtClean="0">
                <a:solidFill>
                  <a:srgbClr val="FFFF00"/>
                </a:solidFill>
              </a:rPr>
              <a:t>, neúnosné podložie</a:t>
            </a:r>
            <a:endParaRPr lang="sk-SK" sz="2400" dirty="0">
              <a:solidFill>
                <a:srgbClr val="FFFF00"/>
              </a:solidFill>
            </a:endParaRPr>
          </a:p>
        </p:txBody>
      </p:sp>
      <p:pic>
        <p:nvPicPr>
          <p:cNvPr id="4098" name="Picture 2" descr="C:\Users\thomkalad\Desktop\Nový priečinok (3)\N. Bystrica-O. Lesná 00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6687"/>
            <a:ext cx="8712967" cy="468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22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solidFill>
                  <a:srgbClr val="FFFF00"/>
                </a:solidFill>
              </a:rPr>
              <a:t>Budovanie násypu – sanačná vrstva</a:t>
            </a:r>
            <a:endParaRPr lang="sk-SK" sz="2400" dirty="0">
              <a:solidFill>
                <a:srgbClr val="FFFF00"/>
              </a:solidFill>
            </a:endParaRPr>
          </a:p>
        </p:txBody>
      </p:sp>
      <p:pic>
        <p:nvPicPr>
          <p:cNvPr id="5122" name="Picture 2" descr="C:\Users\thomkalad\Desktop\Nový priečinok (3)\P10200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896448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3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>
                <a:solidFill>
                  <a:srgbClr val="FFFF00"/>
                </a:solidFill>
              </a:rPr>
              <a:t>Realizácia </a:t>
            </a:r>
            <a:r>
              <a:rPr lang="sk-SK" sz="2400" dirty="0" err="1" smtClean="0">
                <a:solidFill>
                  <a:srgbClr val="FFFF00"/>
                </a:solidFill>
              </a:rPr>
              <a:t>geodosky</a:t>
            </a:r>
            <a:r>
              <a:rPr lang="sk-SK" sz="2400" dirty="0" smtClean="0">
                <a:solidFill>
                  <a:srgbClr val="FFFF00"/>
                </a:solidFill>
              </a:rPr>
              <a:t>, zabezpečenie svahov výkopu </a:t>
            </a:r>
            <a:r>
              <a:rPr lang="sk-SK" sz="2400" dirty="0" err="1" smtClean="0">
                <a:solidFill>
                  <a:srgbClr val="FFFF00"/>
                </a:solidFill>
              </a:rPr>
              <a:t>vyst</a:t>
            </a:r>
            <a:r>
              <a:rPr lang="sk-SK" sz="2400" dirty="0" smtClean="0">
                <a:solidFill>
                  <a:srgbClr val="FFFF00"/>
                </a:solidFill>
              </a:rPr>
              <a:t>. predopnutými rebrami, klincami</a:t>
            </a:r>
            <a:endParaRPr lang="sk-SK" sz="24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C:\Users\thomkalad\Desktop\Nový priečinok (3)\Snímka0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00200"/>
            <a:ext cx="8928991" cy="47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18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107504" y="90872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3" name="Obdĺžnik 2"/>
          <p:cNvSpPr/>
          <p:nvPr/>
        </p:nvSpPr>
        <p:spPr>
          <a:xfrm>
            <a:off x="251520" y="1289271"/>
            <a:ext cx="864096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/>
              <a:t>Začlenenie zeminy do skupiny málo vhodných a nevhodných nie je dôvodom na </a:t>
            </a:r>
          </a:p>
          <a:p>
            <a:r>
              <a:rPr lang="sk-SK" sz="2000" dirty="0"/>
              <a:t>jej odstránenie . </a:t>
            </a:r>
          </a:p>
          <a:p>
            <a:r>
              <a:rPr lang="sk-SK" sz="2000" dirty="0"/>
              <a:t>Z hľadiska </a:t>
            </a:r>
            <a:r>
              <a:rPr lang="sk-SK" sz="2000" b="1" dirty="0" err="1">
                <a:solidFill>
                  <a:srgbClr val="FFFF00"/>
                </a:solidFill>
              </a:rPr>
              <a:t>namŕzavosti</a:t>
            </a:r>
            <a:r>
              <a:rPr lang="sk-SK" sz="2000" dirty="0"/>
              <a:t> členíme zeminy  do piatich skupín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/>
              <a:t> </a:t>
            </a:r>
            <a:r>
              <a:rPr lang="sk-SK" sz="2000" dirty="0" err="1"/>
              <a:t>nenamŕzavé</a:t>
            </a:r>
            <a:r>
              <a:rPr lang="sk-SK" sz="2000" dirty="0"/>
              <a:t>  - štrk  - drobný  </a:t>
            </a:r>
            <a:r>
              <a:rPr lang="sk-SK" sz="2000" dirty="0" err="1"/>
              <a:t>fr</a:t>
            </a:r>
            <a:r>
              <a:rPr lang="sk-SK" sz="2000" dirty="0"/>
              <a:t>. 2-8mm</a:t>
            </a:r>
          </a:p>
          <a:p>
            <a:r>
              <a:rPr lang="sk-SK" sz="2000" dirty="0"/>
              <a:t>                                          - stredný </a:t>
            </a:r>
            <a:r>
              <a:rPr lang="sk-SK" sz="2000" dirty="0" err="1"/>
              <a:t>fr</a:t>
            </a:r>
            <a:r>
              <a:rPr lang="sk-SK" sz="2000" dirty="0"/>
              <a:t>.  8-32mm</a:t>
            </a:r>
          </a:p>
          <a:p>
            <a:r>
              <a:rPr lang="sk-SK" sz="2000" dirty="0"/>
              <a:t>                                          - hrubý    </a:t>
            </a:r>
            <a:r>
              <a:rPr lang="sk-SK" sz="2000" dirty="0" err="1"/>
              <a:t>fr</a:t>
            </a:r>
            <a:r>
              <a:rPr lang="sk-SK" sz="2000" dirty="0"/>
              <a:t>.  32-125mm       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/>
              <a:t> mierne </a:t>
            </a:r>
            <a:r>
              <a:rPr lang="sk-SK" sz="2000" dirty="0" err="1"/>
              <a:t>namŕzavé</a:t>
            </a:r>
            <a:endParaRPr lang="sk-S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/>
              <a:t> </a:t>
            </a:r>
            <a:r>
              <a:rPr lang="sk-SK" sz="2000" dirty="0" err="1"/>
              <a:t>namŕzavé</a:t>
            </a:r>
            <a:endParaRPr lang="sk-S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/>
              <a:t>nebezpečne </a:t>
            </a:r>
            <a:r>
              <a:rPr lang="sk-SK" sz="2000" dirty="0" err="1"/>
              <a:t>namŕzavé</a:t>
            </a:r>
            <a:r>
              <a:rPr lang="sk-SK" sz="2000" dirty="0"/>
              <a:t>- prach, jemný piesok  </a:t>
            </a:r>
            <a:r>
              <a:rPr lang="sk-SK" sz="2000" dirty="0" err="1"/>
              <a:t>fr</a:t>
            </a:r>
            <a:r>
              <a:rPr lang="sk-SK" sz="2000" dirty="0"/>
              <a:t>. 0,010- 0,25mm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/>
              <a:t>vysoko </a:t>
            </a:r>
            <a:r>
              <a:rPr lang="sk-SK" sz="2000" dirty="0" err="1"/>
              <a:t>namŕzavé</a:t>
            </a:r>
            <a:r>
              <a:rPr lang="sk-SK" sz="2000" dirty="0"/>
              <a:t> – </a:t>
            </a:r>
            <a:r>
              <a:rPr lang="sk-SK" sz="2000" dirty="0" err="1"/>
              <a:t>íl,prach</a:t>
            </a:r>
            <a:r>
              <a:rPr lang="sk-SK" sz="2000" dirty="0"/>
              <a:t>  </a:t>
            </a:r>
            <a:r>
              <a:rPr lang="sk-SK" sz="2000" dirty="0" err="1"/>
              <a:t>fr</a:t>
            </a:r>
            <a:r>
              <a:rPr lang="sk-SK" sz="2000" dirty="0"/>
              <a:t>. 0,001-0,010mm</a:t>
            </a:r>
          </a:p>
        </p:txBody>
      </p:sp>
    </p:spTree>
    <p:extLst>
      <p:ext uri="{BB962C8B-B14F-4D97-AF65-F5344CB8AC3E}">
        <p14:creationId xmlns:p14="http://schemas.microsoft.com/office/powerpoint/2010/main" val="8560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827584" y="980728"/>
            <a:ext cx="79928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sk-SK" sz="3600" dirty="0" smtClean="0"/>
          </a:p>
          <a:p>
            <a:pPr algn="ctr"/>
            <a:endParaRPr lang="sk-SK" sz="3600" dirty="0"/>
          </a:p>
          <a:p>
            <a:pPr algn="ctr"/>
            <a:endParaRPr lang="sk-SK" sz="3600" dirty="0" smtClean="0"/>
          </a:p>
          <a:p>
            <a:pPr algn="ctr"/>
            <a:endParaRPr lang="sk-SK" sz="3600" dirty="0"/>
          </a:p>
          <a:p>
            <a:pPr algn="ctr"/>
            <a:r>
              <a:rPr lang="sk-SK" sz="3600" dirty="0" smtClean="0">
                <a:solidFill>
                  <a:srgbClr val="FFFF00"/>
                </a:solidFill>
              </a:rPr>
              <a:t>Ďakujem za pozornosť</a:t>
            </a:r>
            <a:r>
              <a:rPr lang="sk-SK" dirty="0" smtClean="0">
                <a:solidFill>
                  <a:srgbClr val="FFFF00"/>
                </a:solidFill>
              </a:rPr>
              <a:t>.</a:t>
            </a:r>
            <a:endParaRPr lang="sk-SK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54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251520" y="404664"/>
            <a:ext cx="8208912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/>
              <a:t>Z hľadiska </a:t>
            </a:r>
            <a:r>
              <a:rPr lang="sk-SK" sz="2000" b="1" dirty="0" err="1">
                <a:solidFill>
                  <a:srgbClr val="FFFF00"/>
                </a:solidFill>
              </a:rPr>
              <a:t>ťažiteľnosti</a:t>
            </a:r>
            <a:r>
              <a:rPr lang="sk-SK" sz="2000" b="1" dirty="0">
                <a:solidFill>
                  <a:srgbClr val="FFFF00"/>
                </a:solidFill>
              </a:rPr>
              <a:t> </a:t>
            </a:r>
            <a:r>
              <a:rPr lang="sk-SK" sz="2000" dirty="0"/>
              <a:t>sú podľa  STN normy horniny zatriedené do 7 tried .</a:t>
            </a:r>
          </a:p>
          <a:p>
            <a:r>
              <a:rPr lang="sk-SK" sz="2000" dirty="0"/>
              <a:t>Podľa miery </a:t>
            </a:r>
            <a:r>
              <a:rPr lang="sk-SK" sz="2000" dirty="0" err="1"/>
              <a:t>obtiažnosti</a:t>
            </a:r>
            <a:r>
              <a:rPr lang="sk-SK" sz="2000" dirty="0"/>
              <a:t>  rozpojovania sú uvedené triedy charakterizované takto:</a:t>
            </a:r>
          </a:p>
          <a:p>
            <a:endParaRPr lang="sk-SK" sz="2000" dirty="0"/>
          </a:p>
          <a:p>
            <a:r>
              <a:rPr lang="sk-SK" sz="2000" dirty="0">
                <a:solidFill>
                  <a:srgbClr val="FFC000"/>
                </a:solidFill>
              </a:rPr>
              <a:t>1.Trieda </a:t>
            </a:r>
            <a:r>
              <a:rPr lang="sk-SK" sz="2000" dirty="0"/>
              <a:t>  -  sypké horniny, dajú sa naberať lopatou, </a:t>
            </a:r>
            <a:r>
              <a:rPr lang="sk-SK" sz="2000" dirty="0" smtClean="0"/>
              <a:t>nakladačom</a:t>
            </a:r>
          </a:p>
          <a:p>
            <a:endParaRPr lang="sk-SK" sz="2000" dirty="0"/>
          </a:p>
          <a:p>
            <a:r>
              <a:rPr lang="sk-SK" sz="2000" dirty="0">
                <a:solidFill>
                  <a:srgbClr val="FFC000"/>
                </a:solidFill>
              </a:rPr>
              <a:t>2.Trieda   -  </a:t>
            </a:r>
            <a:r>
              <a:rPr lang="sk-SK" sz="2000" dirty="0" err="1"/>
              <a:t>rýpateľné</a:t>
            </a:r>
            <a:r>
              <a:rPr lang="sk-SK" sz="2000" dirty="0"/>
              <a:t> horniny, rozpojiteľné ručne rýľom, </a:t>
            </a:r>
            <a:r>
              <a:rPr lang="sk-SK" sz="2000" dirty="0" smtClean="0"/>
              <a:t>nakladačom</a:t>
            </a:r>
          </a:p>
          <a:p>
            <a:endParaRPr lang="sk-SK" sz="2000" dirty="0"/>
          </a:p>
          <a:p>
            <a:r>
              <a:rPr lang="sk-SK" sz="2000" dirty="0">
                <a:solidFill>
                  <a:srgbClr val="FFC000"/>
                </a:solidFill>
              </a:rPr>
              <a:t>3. Trieda  </a:t>
            </a:r>
            <a:r>
              <a:rPr lang="sk-SK" sz="2000" dirty="0"/>
              <a:t>-  kopné horniny, rozpojiteľné krompáčom, rýpadlom ( bager </a:t>
            </a:r>
            <a:r>
              <a:rPr lang="sk-SK" sz="2000" dirty="0" smtClean="0"/>
              <a:t>)</a:t>
            </a:r>
          </a:p>
          <a:p>
            <a:endParaRPr lang="sk-SK" sz="2000" dirty="0"/>
          </a:p>
          <a:p>
            <a:r>
              <a:rPr lang="sk-SK" sz="2000" dirty="0">
                <a:solidFill>
                  <a:srgbClr val="FFC000"/>
                </a:solidFill>
              </a:rPr>
              <a:t>4. Trieda  </a:t>
            </a:r>
            <a:r>
              <a:rPr lang="sk-SK" sz="2000" dirty="0"/>
              <a:t>-  drobné pevné horniny </a:t>
            </a:r>
            <a:r>
              <a:rPr lang="sk-SK" sz="2000" dirty="0" smtClean="0"/>
              <a:t>rozpojiteľné  </a:t>
            </a:r>
            <a:r>
              <a:rPr lang="sk-SK" sz="2000" dirty="0"/>
              <a:t>ľahkým IPH kladivom, </a:t>
            </a:r>
            <a:r>
              <a:rPr lang="sk-SK" sz="2000" dirty="0" smtClean="0"/>
              <a:t>  </a:t>
            </a:r>
          </a:p>
          <a:p>
            <a:r>
              <a:rPr lang="sk-SK" sz="2000" dirty="0"/>
              <a:t> </a:t>
            </a:r>
            <a:r>
              <a:rPr lang="sk-SK" sz="2000" dirty="0" smtClean="0"/>
              <a:t>                    rýpadlom</a:t>
            </a:r>
          </a:p>
          <a:p>
            <a:endParaRPr lang="sk-SK" sz="2000" dirty="0"/>
          </a:p>
          <a:p>
            <a:r>
              <a:rPr lang="sk-SK" sz="2000" dirty="0">
                <a:solidFill>
                  <a:srgbClr val="FFC000"/>
                </a:solidFill>
              </a:rPr>
              <a:t>5. Trieda  </a:t>
            </a:r>
            <a:r>
              <a:rPr lang="sk-SK" sz="2000" dirty="0"/>
              <a:t>- ľahko rozpojiteľné  horniny rozrývačom </a:t>
            </a:r>
            <a:r>
              <a:rPr lang="sk-SK" sz="2000" dirty="0" err="1"/>
              <a:t>dozéra</a:t>
            </a:r>
            <a:r>
              <a:rPr lang="sk-SK" sz="2000" dirty="0"/>
              <a:t> , ťažkým rýpadlom</a:t>
            </a:r>
          </a:p>
          <a:p>
            <a:r>
              <a:rPr lang="sk-SK" sz="2000" dirty="0"/>
              <a:t>                    nad 40t alebo trhavinami</a:t>
            </a:r>
          </a:p>
          <a:p>
            <a:endParaRPr lang="sk-SK" sz="2000" dirty="0"/>
          </a:p>
          <a:p>
            <a:r>
              <a:rPr lang="sk-SK" sz="2000" dirty="0">
                <a:solidFill>
                  <a:srgbClr val="FFC000"/>
                </a:solidFill>
              </a:rPr>
              <a:t>6. Trieda  </a:t>
            </a:r>
            <a:r>
              <a:rPr lang="sk-SK" sz="2000" dirty="0"/>
              <a:t>- pevné horniny ťažko rozpojiteľné rozrývačom, trhavinami</a:t>
            </a:r>
          </a:p>
          <a:p>
            <a:endParaRPr lang="sk-SK" sz="2000" dirty="0"/>
          </a:p>
          <a:p>
            <a:r>
              <a:rPr lang="sk-SK" sz="2000" dirty="0">
                <a:solidFill>
                  <a:srgbClr val="FFC000"/>
                </a:solidFill>
              </a:rPr>
              <a:t>7. Trieda  </a:t>
            </a:r>
            <a:r>
              <a:rPr lang="sk-SK" sz="2000" dirty="0"/>
              <a:t>- veľmi ťažko rozpojiteľné  pevné horniny, trhavinami</a:t>
            </a:r>
          </a:p>
        </p:txBody>
      </p:sp>
    </p:spTree>
    <p:extLst>
      <p:ext uri="{BB962C8B-B14F-4D97-AF65-F5344CB8AC3E}">
        <p14:creationId xmlns:p14="http://schemas.microsoft.com/office/powerpoint/2010/main" val="2200063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467544" y="280173"/>
            <a:ext cx="842493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b="1" dirty="0">
                <a:solidFill>
                  <a:srgbClr val="FFFF00"/>
                </a:solidFill>
              </a:rPr>
              <a:t>Zaradenie zemín podľa </a:t>
            </a:r>
            <a:r>
              <a:rPr lang="sk-SK" sz="2000" b="1" dirty="0" smtClean="0">
                <a:solidFill>
                  <a:srgbClr val="FFFF00"/>
                </a:solidFill>
              </a:rPr>
              <a:t>vhodnosti použitia</a:t>
            </a:r>
            <a:endParaRPr lang="sk-SK" sz="2000" b="1" dirty="0">
              <a:solidFill>
                <a:srgbClr val="FFFF00"/>
              </a:solidFill>
            </a:endParaRPr>
          </a:p>
          <a:p>
            <a:endParaRPr lang="sk-SK" sz="2000" b="1" dirty="0">
              <a:solidFill>
                <a:srgbClr val="FFFF00"/>
              </a:solidFill>
            </a:endParaRPr>
          </a:p>
          <a:p>
            <a:r>
              <a:rPr lang="sk-SK" sz="2000" b="1" dirty="0"/>
              <a:t>Určenie vhodnosti zemín pre násypy a do podložia sa spravidla nevylučuje, avšak za predpokladu zavedenia odpovedajúcich opatrení ktoré nám stanoví </a:t>
            </a:r>
          </a:p>
          <a:p>
            <a:r>
              <a:rPr lang="sk-SK" sz="2000" b="1" dirty="0"/>
              <a:t>striktne PD:</a:t>
            </a:r>
          </a:p>
          <a:p>
            <a:endParaRPr lang="sk-SK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dirty="0"/>
              <a:t>úprava ( zlepšenie ) vlastností zeminy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dirty="0"/>
              <a:t>vystuženie  násypu </a:t>
            </a:r>
            <a:r>
              <a:rPr lang="sk-SK" sz="2000" b="1" dirty="0" err="1"/>
              <a:t>geotextíliou</a:t>
            </a:r>
            <a:r>
              <a:rPr lang="sk-SK" sz="2000" b="1" dirty="0"/>
              <a:t> prípadne inými výstužnými prvkami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dirty="0"/>
              <a:t>zabudovaním zeminy do prevrstveného násypu sendvičového typu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b="1" dirty="0"/>
              <a:t>úpravami, spevneným a zabezpečením svahov, ktorými musí byť zaručená stabilita zemného telesa po dokončení  vo všetkých štádiách výstavby.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000" b="1" dirty="0">
              <a:solidFill>
                <a:srgbClr val="FFFF00"/>
              </a:solidFill>
            </a:endParaRPr>
          </a:p>
          <a:p>
            <a:r>
              <a:rPr lang="sk-SK" sz="2000" b="1" dirty="0" smtClean="0">
                <a:solidFill>
                  <a:srgbClr val="FF0000"/>
                </a:solidFill>
              </a:rPr>
              <a:t>Práce  </a:t>
            </a:r>
            <a:r>
              <a:rPr lang="sk-SK" sz="2000" b="1" dirty="0">
                <a:solidFill>
                  <a:srgbClr val="FF0000"/>
                </a:solidFill>
              </a:rPr>
              <a:t>v  obmedzených podmienkach </a:t>
            </a:r>
            <a:r>
              <a:rPr lang="sk-SK" sz="2000" b="1" dirty="0"/>
              <a:t>:</a:t>
            </a:r>
            <a:r>
              <a:rPr lang="sk-SK" sz="2000" b="1" dirty="0">
                <a:solidFill>
                  <a:srgbClr val="FFFF00"/>
                </a:solidFill>
              </a:rPr>
              <a:t>    </a:t>
            </a:r>
            <a:r>
              <a:rPr lang="sk-SK" sz="2000" b="1" dirty="0"/>
              <a:t>elektrické vedenia od  35kV  -  400kV</a:t>
            </a:r>
          </a:p>
          <a:p>
            <a:r>
              <a:rPr lang="sk-SK" sz="2000" b="1" dirty="0"/>
              <a:t>                                                                           </a:t>
            </a:r>
            <a:r>
              <a:rPr lang="sk-SK" sz="2000" b="1" dirty="0" err="1" smtClean="0"/>
              <a:t>kábelové</a:t>
            </a:r>
            <a:r>
              <a:rPr lang="sk-SK" sz="2000" b="1" dirty="0" smtClean="0"/>
              <a:t> </a:t>
            </a:r>
            <a:r>
              <a:rPr lang="sk-SK" sz="2000" b="1" dirty="0"/>
              <a:t>vedenia </a:t>
            </a:r>
            <a:r>
              <a:rPr lang="sk-SK" sz="2000" b="1" dirty="0" err="1"/>
              <a:t>včetne</a:t>
            </a:r>
            <a:r>
              <a:rPr lang="sk-SK" sz="2000" b="1" dirty="0"/>
              <a:t> </a:t>
            </a:r>
            <a:r>
              <a:rPr lang="sk-SK" sz="2000" b="1" dirty="0" err="1"/>
              <a:t>telekomun</a:t>
            </a:r>
            <a:r>
              <a:rPr lang="sk-SK" sz="2000" b="1" dirty="0"/>
              <a:t>.</a:t>
            </a:r>
          </a:p>
          <a:p>
            <a:r>
              <a:rPr lang="sk-SK" sz="2000" b="1" dirty="0"/>
              <a:t>                                                                           </a:t>
            </a:r>
            <a:r>
              <a:rPr lang="sk-SK" sz="2000" b="1" dirty="0" smtClean="0"/>
              <a:t>plynovody</a:t>
            </a:r>
            <a:r>
              <a:rPr lang="sk-SK" sz="2000" b="1" dirty="0"/>
              <a:t>, vodovody, kanalizácie</a:t>
            </a:r>
          </a:p>
          <a:p>
            <a:r>
              <a:rPr lang="sk-SK" sz="2000" b="1" dirty="0" smtClean="0"/>
              <a:t>                                                                           rozvody </a:t>
            </a:r>
            <a:r>
              <a:rPr lang="sk-SK" sz="2000" b="1" dirty="0"/>
              <a:t>tepla</a:t>
            </a:r>
          </a:p>
        </p:txBody>
      </p:sp>
    </p:spTree>
    <p:extLst>
      <p:ext uri="{BB962C8B-B14F-4D97-AF65-F5344CB8AC3E}">
        <p14:creationId xmlns:p14="http://schemas.microsoft.com/office/powerpoint/2010/main" val="1869311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"/>
          <p:cNvSpPr/>
          <p:nvPr/>
        </p:nvSpPr>
        <p:spPr>
          <a:xfrm>
            <a:off x="323528" y="908720"/>
            <a:ext cx="81369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k-SK" sz="2000" dirty="0" smtClean="0">
              <a:solidFill>
                <a:srgbClr val="FFC000"/>
              </a:solidFill>
            </a:endParaRPr>
          </a:p>
          <a:p>
            <a:endParaRPr lang="sk-SK" sz="2000" dirty="0">
              <a:solidFill>
                <a:srgbClr val="FFC000"/>
              </a:solidFill>
            </a:endParaRPr>
          </a:p>
          <a:p>
            <a:endParaRPr lang="sk-SK" sz="2000" dirty="0" smtClean="0">
              <a:solidFill>
                <a:srgbClr val="FFC000"/>
              </a:solidFill>
            </a:endParaRPr>
          </a:p>
          <a:p>
            <a:endParaRPr lang="sk-SK" sz="2000" dirty="0">
              <a:solidFill>
                <a:srgbClr val="FFC000"/>
              </a:solidFill>
            </a:endParaRPr>
          </a:p>
          <a:p>
            <a:endParaRPr lang="sk-SK" sz="2000" dirty="0" smtClean="0">
              <a:solidFill>
                <a:srgbClr val="FFC000"/>
              </a:solidFill>
            </a:endParaRPr>
          </a:p>
          <a:p>
            <a:r>
              <a:rPr lang="sk-SK" sz="2000" dirty="0" smtClean="0">
                <a:solidFill>
                  <a:srgbClr val="FFC000"/>
                </a:solidFill>
              </a:rPr>
              <a:t>Zemné </a:t>
            </a:r>
            <a:r>
              <a:rPr lang="sk-SK" sz="2000" dirty="0">
                <a:solidFill>
                  <a:srgbClr val="FFC000"/>
                </a:solidFill>
              </a:rPr>
              <a:t>práce  </a:t>
            </a:r>
            <a:r>
              <a:rPr lang="sk-SK" sz="2000" dirty="0"/>
              <a:t>-  </a:t>
            </a:r>
            <a:r>
              <a:rPr lang="sk-SK" sz="2000" dirty="0" smtClean="0"/>
              <a:t>         </a:t>
            </a:r>
            <a:r>
              <a:rPr lang="sk-SK" sz="2000" dirty="0"/>
              <a:t>všeobecné</a:t>
            </a:r>
          </a:p>
          <a:p>
            <a:r>
              <a:rPr lang="sk-SK" sz="2000" dirty="0"/>
              <a:t>                                      pre inžinierske stavby</a:t>
            </a:r>
          </a:p>
          <a:p>
            <a:r>
              <a:rPr lang="sk-SK" sz="2000" dirty="0"/>
              <a:t>                                      pre vodné stavby</a:t>
            </a:r>
          </a:p>
          <a:p>
            <a:r>
              <a:rPr lang="sk-SK" sz="2000" dirty="0"/>
              <a:t>                                      pre stavbu tunelov</a:t>
            </a:r>
          </a:p>
          <a:p>
            <a:r>
              <a:rPr lang="sk-SK" sz="2000" dirty="0"/>
              <a:t>                                      pre rekultivácie, zalesňovanie a parkové úpravy</a:t>
            </a:r>
          </a:p>
        </p:txBody>
      </p:sp>
    </p:spTree>
    <p:extLst>
      <p:ext uri="{BB962C8B-B14F-4D97-AF65-F5344CB8AC3E}">
        <p14:creationId xmlns:p14="http://schemas.microsoft.com/office/powerpoint/2010/main" val="3868017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323528" y="980728"/>
            <a:ext cx="8496944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  </a:t>
            </a:r>
          </a:p>
          <a:p>
            <a:endParaRPr lang="sk-SK" dirty="0"/>
          </a:p>
          <a:p>
            <a:endParaRPr lang="sk-SK" dirty="0" smtClean="0"/>
          </a:p>
          <a:p>
            <a:r>
              <a:rPr lang="sk-SK" sz="2000" dirty="0" smtClean="0"/>
              <a:t>Pred </a:t>
            </a:r>
            <a:r>
              <a:rPr lang="sk-SK" sz="2000" dirty="0" err="1" smtClean="0"/>
              <a:t>započatím</a:t>
            </a:r>
            <a:r>
              <a:rPr lang="sk-SK" sz="2000" dirty="0" smtClean="0"/>
              <a:t> vlastných zemných prác je nutné zrealizovať vytýčenie budovanej  stavby, objektu. ( odborná </a:t>
            </a:r>
            <a:r>
              <a:rPr lang="sk-SK" sz="2000" dirty="0" err="1" smtClean="0"/>
              <a:t>geodetic</a:t>
            </a:r>
            <a:r>
              <a:rPr lang="sk-SK" sz="2000" dirty="0" smtClean="0"/>
              <a:t>. </a:t>
            </a:r>
            <a:r>
              <a:rPr lang="sk-SK" sz="2000" dirty="0"/>
              <a:t>f</a:t>
            </a:r>
            <a:r>
              <a:rPr lang="sk-SK" sz="2000" dirty="0" smtClean="0"/>
              <a:t>irma s CE )</a:t>
            </a:r>
          </a:p>
          <a:p>
            <a:endParaRPr lang="sk-SK" sz="2000" dirty="0" smtClean="0"/>
          </a:p>
          <a:p>
            <a:r>
              <a:rPr lang="sk-SK" sz="2000" dirty="0" smtClean="0"/>
              <a:t>U líniovej  dopravnej stavby  vytýčenie dočasného záberu stavby  a v miestach </a:t>
            </a:r>
            <a:r>
              <a:rPr lang="sk-SK" sz="2000" dirty="0" err="1" smtClean="0"/>
              <a:t>dielčích</a:t>
            </a:r>
            <a:r>
              <a:rPr lang="sk-SK" sz="2000" dirty="0" smtClean="0"/>
              <a:t> objektov ( mosty, priepusty, OM, ZM ) aj trvalý záber.          </a:t>
            </a:r>
          </a:p>
          <a:p>
            <a:endParaRPr lang="sk-SK" sz="2000" dirty="0" smtClean="0"/>
          </a:p>
          <a:p>
            <a:r>
              <a:rPr lang="sk-SK" sz="2000" dirty="0" smtClean="0"/>
              <a:t>Odporúčam aj polohopis s výškopisom, zrealizované merania preniesť do mapy                           a prekontrolovať s dostupnými materiálmi objednávateľa  (  DSP  ) .</a:t>
            </a:r>
          </a:p>
          <a:p>
            <a:endParaRPr lang="sk-SK" sz="2000" dirty="0"/>
          </a:p>
          <a:p>
            <a:r>
              <a:rPr lang="sk-SK" sz="2000" dirty="0" smtClean="0"/>
              <a:t>Následne po vytýčení stavby, objektu je dôležité vytýčenie podzemných inžinierskych sietí, najmä v miestach v ktorých sa budú realizovať výkopové práce !!</a:t>
            </a:r>
          </a:p>
          <a:p>
            <a:endParaRPr lang="sk-SK" sz="2000" dirty="0"/>
          </a:p>
          <a:p>
            <a:r>
              <a:rPr lang="sk-SK" sz="2000" dirty="0" smtClean="0"/>
              <a:t>     </a:t>
            </a:r>
          </a:p>
          <a:p>
            <a:endParaRPr lang="sk-SK" dirty="0"/>
          </a:p>
          <a:p>
            <a:endParaRPr lang="sk-SK" dirty="0" smtClean="0"/>
          </a:p>
          <a:p>
            <a:r>
              <a:rPr lang="sk-SK" dirty="0"/>
              <a:t> </a:t>
            </a:r>
            <a:r>
              <a:rPr lang="sk-SK" dirty="0" smtClean="0"/>
              <a:t>      </a:t>
            </a:r>
          </a:p>
          <a:p>
            <a:r>
              <a:rPr lang="sk-SK" dirty="0" smtClean="0"/>
              <a:t> </a:t>
            </a:r>
          </a:p>
          <a:p>
            <a:r>
              <a:rPr lang="sk-SK" dirty="0"/>
              <a:t> </a:t>
            </a:r>
            <a:r>
              <a:rPr lang="sk-SK" dirty="0" smtClean="0"/>
              <a:t>     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4725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507288" cy="2506290"/>
          </a:xfrm>
        </p:spPr>
        <p:txBody>
          <a:bodyPr>
            <a:normAutofit fontScale="90000"/>
          </a:bodyPr>
          <a:lstStyle/>
          <a:p>
            <a:pPr algn="l"/>
            <a:r>
              <a:rPr lang="sk-SK" sz="2400" dirty="0" smtClean="0"/>
              <a:t>  </a:t>
            </a:r>
            <a:br>
              <a:rPr lang="sk-SK" sz="2400" dirty="0" smtClean="0"/>
            </a:br>
            <a:r>
              <a:rPr lang="sk-SK" sz="2400" dirty="0" smtClean="0"/>
              <a:t> </a:t>
            </a:r>
            <a:br>
              <a:rPr lang="sk-SK" sz="2400" dirty="0" smtClean="0"/>
            </a:br>
            <a:r>
              <a:rPr lang="sk-SK" sz="2400" dirty="0"/>
              <a:t/>
            </a:r>
            <a:br>
              <a:rPr lang="sk-SK" sz="2400" dirty="0"/>
            </a:b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/>
              <a:t/>
            </a:r>
            <a:br>
              <a:rPr lang="sk-SK" sz="2400" dirty="0"/>
            </a:b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/>
              <a:t/>
            </a:r>
            <a:br>
              <a:rPr lang="sk-SK" sz="2400" dirty="0"/>
            </a:b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400" dirty="0"/>
              <a:t/>
            </a:r>
            <a:br>
              <a:rPr lang="sk-SK" sz="2400" dirty="0"/>
            </a:br>
            <a:r>
              <a:rPr lang="sk-SK" sz="2400" dirty="0" smtClean="0"/>
              <a:t/>
            </a:r>
            <a:br>
              <a:rPr lang="sk-SK" sz="2400" dirty="0" smtClean="0"/>
            </a:br>
            <a:r>
              <a:rPr lang="sk-SK" sz="2700" b="1" dirty="0" smtClean="0">
                <a:solidFill>
                  <a:srgbClr val="FFC000"/>
                </a:solidFill>
              </a:rPr>
              <a:t>Zemné práce  všeobecne      </a:t>
            </a:r>
            <a:r>
              <a:rPr lang="sk-SK" sz="2400" dirty="0" smtClean="0"/>
              <a:t>-  prípravné práce</a:t>
            </a:r>
            <a:br>
              <a:rPr lang="sk-SK" sz="2400" dirty="0" smtClean="0"/>
            </a:br>
            <a:r>
              <a:rPr lang="sk-SK" sz="2400" dirty="0"/>
              <a:t> </a:t>
            </a:r>
            <a:r>
              <a:rPr lang="sk-SK" sz="2400" dirty="0" smtClean="0"/>
              <a:t>                                                       -  </a:t>
            </a:r>
            <a:r>
              <a:rPr lang="sk-SK" sz="2400" dirty="0" err="1" smtClean="0"/>
              <a:t>odkopávky</a:t>
            </a:r>
            <a:r>
              <a:rPr lang="sk-SK" sz="2400" dirty="0" smtClean="0"/>
              <a:t> a prekopávky</a:t>
            </a:r>
            <a:br>
              <a:rPr lang="sk-SK" sz="2400" dirty="0" smtClean="0"/>
            </a:br>
            <a:r>
              <a:rPr lang="sk-SK" sz="2400" dirty="0"/>
              <a:t> </a:t>
            </a:r>
            <a:r>
              <a:rPr lang="sk-SK" sz="2400" dirty="0" smtClean="0"/>
              <a:t>                                                       -  hĺbené vykopávky</a:t>
            </a:r>
            <a:br>
              <a:rPr lang="sk-SK" sz="2400" dirty="0" smtClean="0"/>
            </a:br>
            <a:r>
              <a:rPr lang="sk-SK" sz="2400" dirty="0"/>
              <a:t> </a:t>
            </a:r>
            <a:r>
              <a:rPr lang="sk-SK" sz="2400" dirty="0" smtClean="0"/>
              <a:t>                                                       -  konštrukcie  z  hornín</a:t>
            </a:r>
            <a:br>
              <a:rPr lang="sk-SK" sz="2400" dirty="0" smtClean="0"/>
            </a:br>
            <a:r>
              <a:rPr lang="sk-SK" sz="2400" dirty="0"/>
              <a:t> </a:t>
            </a:r>
            <a:r>
              <a:rPr lang="sk-SK" sz="2400" dirty="0" smtClean="0"/>
              <a:t>                                                       -  premiestnenie</a:t>
            </a:r>
            <a:br>
              <a:rPr lang="sk-SK" sz="2400" dirty="0" smtClean="0"/>
            </a:br>
            <a:r>
              <a:rPr lang="sk-SK" sz="2400" dirty="0"/>
              <a:t> </a:t>
            </a:r>
            <a:r>
              <a:rPr lang="sk-SK" sz="2400" dirty="0" smtClean="0"/>
              <a:t>                                                       -  zaistenie výkopov ( výrubov  )</a:t>
            </a:r>
            <a:br>
              <a:rPr lang="sk-SK" sz="2400" dirty="0" smtClean="0"/>
            </a:br>
            <a:r>
              <a:rPr lang="sk-SK" sz="2400" dirty="0"/>
              <a:t> </a:t>
            </a:r>
            <a:r>
              <a:rPr lang="sk-SK" sz="2400" dirty="0" smtClean="0"/>
              <a:t>                                                       - povrchové úpravy terénu</a:t>
            </a:r>
            <a:br>
              <a:rPr lang="sk-SK" sz="2400" dirty="0" smtClean="0"/>
            </a:b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262305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2578298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/>
            </a:r>
            <a:br>
              <a:rPr lang="sk-SK" dirty="0" smtClean="0"/>
            </a:br>
            <a:endParaRPr lang="sk-SK" dirty="0"/>
          </a:p>
        </p:txBody>
      </p:sp>
      <p:pic>
        <p:nvPicPr>
          <p:cNvPr id="3" name="Zástupný symbol obsahu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474" y="764704"/>
            <a:ext cx="4038600" cy="302895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474" y="3861048"/>
            <a:ext cx="406459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323528" y="680596"/>
            <a:ext cx="3816424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C000"/>
                </a:solidFill>
              </a:rPr>
              <a:t>Prípravné práce</a:t>
            </a:r>
          </a:p>
          <a:p>
            <a:r>
              <a:rPr lang="sk-SK" dirty="0" smtClean="0"/>
              <a:t>Všetky plochy pod budúcimi komunikáciami, násypmi, zárezmi,</a:t>
            </a:r>
          </a:p>
          <a:p>
            <a:r>
              <a:rPr lang="sk-SK" dirty="0" err="1" smtClean="0"/>
              <a:t>zemníkmi</a:t>
            </a:r>
            <a:r>
              <a:rPr lang="sk-SK" dirty="0" smtClean="0"/>
              <a:t> musia byť pred začatím vlastných zemných prác vyčistené od stromov, pňov, krovia, travín, mačín príp. múrov, budov a iných objektov. </a:t>
            </a:r>
            <a:r>
              <a:rPr lang="sk-SK" spc="30" dirty="0" smtClean="0">
                <a:ea typeface="Times New Roman"/>
              </a:rPr>
              <a:t>V zmysle </a:t>
            </a:r>
            <a:r>
              <a:rPr lang="sk-SK" spc="30" dirty="0">
                <a:ea typeface="Times New Roman"/>
              </a:rPr>
              <a:t>právoplatných rozhodnutí o výrube drevín rastúcich mimo lesa je potrebné zrealizovať výrub v rámci celej stavby. Výrub treba vykonať v zmysle podmienok vykonania výrubu v </a:t>
            </a:r>
            <a:r>
              <a:rPr lang="sk-SK" spc="30" dirty="0" smtClean="0">
                <a:ea typeface="Times New Roman"/>
              </a:rPr>
              <a:t>uvedených v rozhodnutiach– súhlasoch </a:t>
            </a:r>
            <a:r>
              <a:rPr lang="sk-SK" spc="30" dirty="0">
                <a:ea typeface="Times New Roman"/>
              </a:rPr>
              <a:t>na výrub jednotlivých obcí. So získanou drevnou hmotou </a:t>
            </a:r>
            <a:r>
              <a:rPr lang="sk-SK" spc="30" dirty="0" smtClean="0">
                <a:ea typeface="Times New Roman"/>
              </a:rPr>
              <a:t>zhotoviteľ </a:t>
            </a:r>
            <a:r>
              <a:rPr lang="sk-SK" spc="30" dirty="0">
                <a:ea typeface="Times New Roman"/>
              </a:rPr>
              <a:t>naloží v zmysle DSP.</a:t>
            </a:r>
          </a:p>
          <a:p>
            <a:pPr>
              <a:spcAft>
                <a:spcPts val="600"/>
              </a:spcAft>
              <a:tabLst>
                <a:tab pos="-3690620" algn="r"/>
              </a:tabLst>
            </a:pPr>
            <a:r>
              <a:rPr lang="sk-SK" spc="30" dirty="0">
                <a:ea typeface="Times New Roman"/>
              </a:rPr>
              <a:t>Za vyrúbanú nelesnú a krovitú zeleň </a:t>
            </a:r>
            <a:r>
              <a:rPr lang="sk-SK" spc="30" dirty="0" smtClean="0">
                <a:ea typeface="Times New Roman"/>
              </a:rPr>
              <a:t>je </a:t>
            </a:r>
            <a:r>
              <a:rPr lang="sk-SK" spc="30" dirty="0">
                <a:ea typeface="Times New Roman"/>
              </a:rPr>
              <a:t>obciam už poskytnutá finančná </a:t>
            </a:r>
            <a:r>
              <a:rPr lang="sk-SK" spc="30" dirty="0" smtClean="0">
                <a:ea typeface="Times New Roman"/>
              </a:rPr>
              <a:t>náhrada v</a:t>
            </a:r>
            <a:r>
              <a:rPr lang="sk-SK" spc="30" dirty="0">
                <a:ea typeface="Times New Roman"/>
              </a:rPr>
              <a:t> zmysle výsledkov </a:t>
            </a:r>
            <a:r>
              <a:rPr lang="sk-SK" spc="30" dirty="0" smtClean="0">
                <a:ea typeface="Times New Roman"/>
              </a:rPr>
              <a:t>inventarizácie </a:t>
            </a:r>
            <a:r>
              <a:rPr lang="sk-SK" spc="30" dirty="0">
                <a:ea typeface="Times New Roman"/>
              </a:rPr>
              <a:t>a spoločenského ohodnotenia drevín.</a:t>
            </a:r>
          </a:p>
          <a:p>
            <a:endParaRPr lang="sk-SK" sz="1600" dirty="0" smtClean="0"/>
          </a:p>
        </p:txBody>
      </p:sp>
    </p:spTree>
    <p:extLst>
      <p:ext uri="{BB962C8B-B14F-4D97-AF65-F5344CB8AC3E}">
        <p14:creationId xmlns:p14="http://schemas.microsoft.com/office/powerpoint/2010/main" val="26698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0</TotalTime>
  <Words>1743</Words>
  <Application>Microsoft Office PowerPoint</Application>
  <PresentationFormat>Prezentácia na obrazovke (4:3)</PresentationFormat>
  <Paragraphs>240</Paragraphs>
  <Slides>30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1" baseType="lpstr">
      <vt:lpstr>Motív Office</vt:lpstr>
      <vt:lpstr>Zemné práce  technologické postupy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            Zemné práce  všeobecne      -  prípravné práce                                                         -  odkopávky a prekopávky                                                         -  hĺbené vykopávky                                                         -  konštrukcie  z  hornín                                                         -  premiestnenie                                                         -  zaistenie výkopov ( výrubov  )                                                         - povrchové úpravy terénu </vt:lpstr>
      <vt:lpstr>             </vt:lpstr>
      <vt:lpstr>Búracie práce a skrývka územia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Založenie základovej jamy portálu tunela Svrčinovec Výkopové práce v záreze „ Valy“</vt:lpstr>
      <vt:lpstr>Prezentácia programu PowerPoint</vt:lpstr>
      <vt:lpstr>Výkop v záreze na úroveň konštrukcie vozovky Stabilizácia stien výkopu</vt:lpstr>
      <vt:lpstr>Prezentácia programu PowerPoint</vt:lpstr>
      <vt:lpstr>Zárez po hrubom odkope</vt:lpstr>
      <vt:lpstr>Zemné práce v záreze „ Valy“</vt:lpstr>
      <vt:lpstr>Prezentácia programu PowerPoint</vt:lpstr>
      <vt:lpstr>Prezentácia programu PowerPoint</vt:lpstr>
      <vt:lpstr>Prezentácia programu PowerPoint</vt:lpstr>
      <vt:lpstr>Vylepšovanie vlastností zemín v podloží vápnením</vt:lpstr>
      <vt:lpstr>Dočastné odvodnenie telesa komunikácie </vt:lpstr>
      <vt:lpstr>Zriaďovanie geodosky, neúnosné podložie</vt:lpstr>
      <vt:lpstr>Budovanie násypu – sanačná vrstva</vt:lpstr>
      <vt:lpstr>Realizácia geodosky, zabezpečenie svahov výkopu vyst. predopnutými rebrami, klincami</vt:lpstr>
      <vt:lpstr>Prezentácia programu PowerPoint</vt:lpstr>
    </vt:vector>
  </TitlesOfParts>
  <Company>BRVZ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Zemné práce  technologické postupy</dc:title>
  <dc:creator>Ladislav Thomka</dc:creator>
  <cp:lastModifiedBy>Ladislav Thomka</cp:lastModifiedBy>
  <cp:revision>97</cp:revision>
  <dcterms:created xsi:type="dcterms:W3CDTF">2018-11-05T12:56:37Z</dcterms:created>
  <dcterms:modified xsi:type="dcterms:W3CDTF">2018-11-07T23:42:43Z</dcterms:modified>
</cp:coreProperties>
</file>