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264" r:id="rId1"/>
  </p:sldMasterIdLst>
  <p:notesMasterIdLst>
    <p:notesMasterId r:id="rId65"/>
  </p:notesMasterIdLst>
  <p:sldIdLst>
    <p:sldId id="296" r:id="rId2"/>
    <p:sldId id="258" r:id="rId3"/>
    <p:sldId id="331" r:id="rId4"/>
    <p:sldId id="334" r:id="rId5"/>
    <p:sldId id="265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3" r:id="rId15"/>
    <p:sldId id="288" r:id="rId16"/>
    <p:sldId id="259" r:id="rId17"/>
    <p:sldId id="260" r:id="rId18"/>
    <p:sldId id="261" r:id="rId19"/>
    <p:sldId id="290" r:id="rId20"/>
    <p:sldId id="263" r:id="rId21"/>
    <p:sldId id="268" r:id="rId22"/>
    <p:sldId id="264" r:id="rId23"/>
    <p:sldId id="321" r:id="rId24"/>
    <p:sldId id="287" r:id="rId25"/>
    <p:sldId id="312" r:id="rId26"/>
    <p:sldId id="311" r:id="rId27"/>
    <p:sldId id="281" r:id="rId28"/>
    <p:sldId id="282" r:id="rId29"/>
    <p:sldId id="273" r:id="rId30"/>
    <p:sldId id="310" r:id="rId31"/>
    <p:sldId id="301" r:id="rId32"/>
    <p:sldId id="302" r:id="rId33"/>
    <p:sldId id="274" r:id="rId34"/>
    <p:sldId id="297" r:id="rId35"/>
    <p:sldId id="266" r:id="rId36"/>
    <p:sldId id="318" r:id="rId37"/>
    <p:sldId id="319" r:id="rId38"/>
    <p:sldId id="276" r:id="rId39"/>
    <p:sldId id="316" r:id="rId40"/>
    <p:sldId id="279" r:id="rId41"/>
    <p:sldId id="283" r:id="rId42"/>
    <p:sldId id="284" r:id="rId43"/>
    <p:sldId id="285" r:id="rId44"/>
    <p:sldId id="317" r:id="rId45"/>
    <p:sldId id="286" r:id="rId46"/>
    <p:sldId id="299" r:id="rId47"/>
    <p:sldId id="291" r:id="rId48"/>
    <p:sldId id="293" r:id="rId49"/>
    <p:sldId id="294" r:id="rId50"/>
    <p:sldId id="298" r:id="rId51"/>
    <p:sldId id="280" r:id="rId52"/>
    <p:sldId id="309" r:id="rId53"/>
    <p:sldId id="305" r:id="rId54"/>
    <p:sldId id="313" r:id="rId55"/>
    <p:sldId id="304" r:id="rId56"/>
    <p:sldId id="306" r:id="rId57"/>
    <p:sldId id="307" r:id="rId58"/>
    <p:sldId id="308" r:id="rId59"/>
    <p:sldId id="314" r:id="rId60"/>
    <p:sldId id="315" r:id="rId61"/>
    <p:sldId id="303" r:id="rId62"/>
    <p:sldId id="320" r:id="rId63"/>
    <p:sldId id="267" r:id="rId64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092"/>
    <a:srgbClr val="EE0000"/>
    <a:srgbClr val="FF5050"/>
    <a:srgbClr val="DA0000"/>
    <a:srgbClr val="FF3300"/>
    <a:srgbClr val="CCE9AD"/>
    <a:srgbClr val="F57820"/>
    <a:srgbClr val="FFFF99"/>
    <a:srgbClr val="FFCD9B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5604" autoAdjust="0"/>
  </p:normalViewPr>
  <p:slideViewPr>
    <p:cSldViewPr>
      <p:cViewPr>
        <p:scale>
          <a:sx n="100" d="100"/>
          <a:sy n="100" d="100"/>
        </p:scale>
        <p:origin x="-33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7126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7892" y="0"/>
            <a:ext cx="2945024" cy="497126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7BA6E9F7-D6B3-45F1-9F07-14F071F016F5}" type="datetimeFigureOut">
              <a:rPr lang="cs-CZ" smtClean="0"/>
              <a:pPr/>
              <a:t>16.5.2016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135" y="4717139"/>
            <a:ext cx="5436235" cy="4469368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2689"/>
            <a:ext cx="2945024" cy="49712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7892" y="9432689"/>
            <a:ext cx="2945024" cy="497125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F80E4E25-6A74-4F45-B157-EEA752984B6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08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3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4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244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35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0E4E25-6A74-4F45-B157-EEA752984B63}" type="slidenum">
              <a:rPr lang="cs-CZ" smtClean="0"/>
              <a:pPr/>
              <a:t>37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282BCBF-5B14-471F-888B-792994A0EE2C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11EE58-B6ED-4C14-8296-7D76365E5E72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6EE9F4-FB55-446A-85EB-6B2782D1C20F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2B5557-F40E-4A4B-812D-1DEAAE25023B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7AA6C1C-CCCB-4781-979D-E73D80438C56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ED40815-7638-4368-9C47-A2034F58EB9C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415C81A-38E7-4F34-85B6-84CAD3173BCF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92EEAB-70C9-4E4D-BD5B-68B711C49B45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D4305C-ABAA-4B14-800D-79C25F11D77B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436ACB-DC21-41FC-899E-237CF5AB2308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5BCDF0-3776-492E-B340-9BDE4D179F37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cs-CZ" altLang="en-US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7751FB25-0553-4D49-829D-87FC4432D61D}" type="slidenum">
              <a:rPr lang="cs-CZ" altLang="en-US" smtClean="0"/>
              <a:pPr>
                <a:defRPr/>
              </a:pPr>
              <a:t>‹#›</a:t>
            </a:fld>
            <a:endParaRPr lang="cs-CZ" altLang="en-US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5.jpeg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jpe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4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4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4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06.jpeg"/><Relationship Id="rId7" Type="http://schemas.openxmlformats.org/officeDocument/2006/relationships/image" Target="../media/image2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jpeg"/><Relationship Id="rId5" Type="http://schemas.openxmlformats.org/officeDocument/2006/relationships/image" Target="../media/image2.png"/><Relationship Id="rId4" Type="http://schemas.openxmlformats.org/officeDocument/2006/relationships/image" Target="../media/image1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28.jpeg"/><Relationship Id="rId7" Type="http://schemas.openxmlformats.org/officeDocument/2006/relationships/image" Target="../media/image2.png"/><Relationship Id="rId2" Type="http://schemas.openxmlformats.org/officeDocument/2006/relationships/hyperlink" Target="http://www.k-keramika.cz/image/871/image.jpg?keramika_uid=s9ned1iir15iop5du492ouiej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3.jpeg"/><Relationship Id="rId7" Type="http://schemas.openxmlformats.org/officeDocument/2006/relationships/image" Target="../media/image2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4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4.jpeg"/><Relationship Id="rId7" Type="http://schemas.openxmlformats.org/officeDocument/2006/relationships/image" Target="../media/image151.jpeg"/><Relationship Id="rId12" Type="http://schemas.openxmlformats.org/officeDocument/2006/relationships/image" Target="../media/image1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jpeg"/><Relationship Id="rId11" Type="http://schemas.openxmlformats.org/officeDocument/2006/relationships/image" Target="../media/image155.jpeg"/><Relationship Id="rId5" Type="http://schemas.openxmlformats.org/officeDocument/2006/relationships/image" Target="../media/image149.jpeg"/><Relationship Id="rId10" Type="http://schemas.openxmlformats.org/officeDocument/2006/relationships/image" Target="../media/image154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4.jpeg"/><Relationship Id="rId7" Type="http://schemas.openxmlformats.org/officeDocument/2006/relationships/image" Target="../media/image1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4.jpeg"/><Relationship Id="rId7" Type="http://schemas.openxmlformats.org/officeDocument/2006/relationships/image" Target="../media/image1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4.jpeg"/><Relationship Id="rId7" Type="http://schemas.openxmlformats.org/officeDocument/2006/relationships/image" Target="../media/image1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Relationship Id="rId9" Type="http://schemas.openxmlformats.org/officeDocument/2006/relationships/image" Target="../media/image17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2.png"/><Relationship Id="rId7" Type="http://schemas.openxmlformats.org/officeDocument/2006/relationships/image" Target="../media/image180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4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83.jpeg"/><Relationship Id="rId7" Type="http://schemas.openxmlformats.org/officeDocument/2006/relationships/image" Target="../media/image2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10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drymarov.cz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hyperlink" Target="http://www.rdrymarov.cz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5" descr="Václav pilka.jpg"/>
          <p:cNvPicPr>
            <a:picLocks noChangeAspect="1"/>
          </p:cNvPicPr>
          <p:nvPr/>
        </p:nvPicPr>
        <p:blipFill>
          <a:blip r:embed="rId5" cstate="print"/>
          <a:srcRect l="22006" t="3763" r="17342"/>
          <a:stretch>
            <a:fillRect/>
          </a:stretch>
        </p:blipFill>
        <p:spPr bwMode="auto">
          <a:xfrm flipH="1">
            <a:off x="4283968" y="262795"/>
            <a:ext cx="4071966" cy="646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010419" y="2780928"/>
            <a:ext cx="55721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Prezentace </a:t>
            </a:r>
          </a:p>
          <a:p>
            <a:pPr>
              <a:spcBef>
                <a:spcPts val="0"/>
              </a:spcBef>
            </a:pP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společnosti</a:t>
            </a:r>
          </a:p>
          <a:p>
            <a:pPr>
              <a:spcBef>
                <a:spcPts val="0"/>
              </a:spcBef>
            </a:pP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RD Rýmařov </a:t>
            </a: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r. o.</a:t>
            </a:r>
          </a:p>
        </p:txBody>
      </p:sp>
      <p:pic>
        <p:nvPicPr>
          <p:cNvPr id="10" name="Picture 2" descr="RD_logo RGB trasp backgr 300d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177030"/>
            <a:ext cx="2735262" cy="80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0">
    <p:sndAc>
      <p:stSnd>
        <p:snd r:embed="rId3" name="breez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D:\foto, vizualizace, loga\VIZUALIZACE\VIZUALIZACE KANIA\vizualizace\historie řezů stěn ISOVER\Jednotlivé roky vývoje řezů\2004-2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80" y="188640"/>
            <a:ext cx="797500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1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D:\foto, vizualizace, loga\VIZUALIZACE\VIZUALIZACE KANIA\vizualizace\historie řezů stěn ISOVER\Jednotlivé roky vývoje řezů\2009-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88640"/>
            <a:ext cx="797123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97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foto, vizualizace, loga\VIZUALIZACE\VIZUALIZACE KANIA\vizualizace\historie řezů stěn ISOVER\Jednotlivé roky vývoje řezů\2009-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60648"/>
            <a:ext cx="798153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6128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foto, vizualizace, loga\VIZUALIZACE\VIZUALIZACE KANIA\vizualizace\historie řezů stěn ISOVER\Jednotlivé roky vývoje řezů\2015 a dá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60648"/>
            <a:ext cx="7987754" cy="595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0382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C:\Users\matulova\Desktop\KATALOG STAVEBNICH DILŮ_CZE_02-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60" y="188640"/>
            <a:ext cx="7946255" cy="539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123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071539" y="321003"/>
            <a:ext cx="51566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Působnost RD Rýmařov s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. r. o.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 rámci ČR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1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:\RD RÝMAŘOV\OBCHODNÍ ZASTOUPENÍ\mapa  Č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051" y="784895"/>
            <a:ext cx="7908009" cy="4812648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Rýmařovské dom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Obdélník 6"/>
          <p:cNvSpPr>
            <a:spLocks noChangeArrowheads="1"/>
          </p:cNvSpPr>
          <p:nvPr/>
        </p:nvSpPr>
        <p:spPr bwMode="auto">
          <a:xfrm>
            <a:off x="1122050" y="5445224"/>
            <a:ext cx="79080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rámci Evropy: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Německo, Slovensko, Polsko, Rusko, Ukrajina, Rakousko, Švýcarsko, Řecko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 advTm="2000"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5" descr="Václav pilka.jpg"/>
          <p:cNvPicPr>
            <a:picLocks noChangeAspect="1"/>
          </p:cNvPicPr>
          <p:nvPr/>
        </p:nvPicPr>
        <p:blipFill>
          <a:blip r:embed="rId2" cstate="print"/>
          <a:srcRect l="22006" t="3763" r="17342"/>
          <a:stretch>
            <a:fillRect/>
          </a:stretch>
        </p:blipFill>
        <p:spPr bwMode="auto">
          <a:xfrm>
            <a:off x="5857884" y="285728"/>
            <a:ext cx="3151299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87562" y="617309"/>
            <a:ext cx="5068614" cy="505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1500" b="1" dirty="0" smtClean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</a:t>
            </a:r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tradice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Společnost působí na stavebním trhu již déle než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let.</a:t>
            </a: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1500" b="1" dirty="0" smtClean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23.000 </a:t>
            </a:r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realizovaných staveb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Realizovali jsme více než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23.000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staveb,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to nejen rodinných či bytových domů,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ale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také celých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developerských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projektů.</a:t>
            </a: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prefabrikovaná výroba dřevostaveb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Moderní výroba na bázi lehké prefabrikace dřeva.</a:t>
            </a: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sendvičový systém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Stavební systém třetího tisíciletí, kde spojení tradičního,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 přírodě obnovitelného materiálu, spolu se špičkovými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současnými materiály, vytváří systém suché výstavby,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který splňuje všechny parametry současných požadavků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na ekologickou stavbu.</a:t>
            </a: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vysoká kvalita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Výroba panelů na automatických linkách zaručuje přesnost,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která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umožňuje realizovat dokončovací práce ve vysoké kvalitě.</a:t>
            </a: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mimořádně dlouhá záruka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30 let.</a:t>
            </a:r>
          </a:p>
          <a:p>
            <a:pPr>
              <a:spcBef>
                <a:spcPct val="50000"/>
              </a:spcBef>
            </a:pP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Obrázek 5" descr="Václav vrtačka.jpg"/>
          <p:cNvPicPr>
            <a:picLocks noChangeAspect="1"/>
          </p:cNvPicPr>
          <p:nvPr/>
        </p:nvPicPr>
        <p:blipFill>
          <a:blip r:embed="rId2" cstate="print"/>
          <a:srcRect l="29167" t="4166" r="27083" b="7291"/>
          <a:stretch>
            <a:fillRect/>
          </a:stretch>
        </p:blipFill>
        <p:spPr bwMode="auto">
          <a:xfrm>
            <a:off x="6215074" y="285728"/>
            <a:ext cx="2500339" cy="50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27374" y="908720"/>
            <a:ext cx="7572437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rychlost výstavby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Cílevědomá práce na technických parametrech,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maximální přesnost při zabezpečování kvality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a propracovaná logistika nám umožňují realizovat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 rámci dnů to, co jiní realizují v rámci měsíců.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Při stavbě rodinného domu naplňujeme heslo: </a:t>
            </a:r>
            <a:endParaRPr lang="cs-CZ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Bydlení do měsíce“.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snížení nákladů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Lehkost konstrukce umožňuje snížit spotřebu materiálu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na založení stavby, a tím snížit náklady na realizaci.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zvětšení zastavěných ploch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Vytvořením sendvičového systému lze docílit vysokých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energetických parametrů bez nároků na zvětšování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zastavěného prostoru nebo na úkor bytových ploch.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obchodování na evropském stavebním trhu</a:t>
            </a:r>
          </a:p>
          <a:p>
            <a:pPr>
              <a:spcBef>
                <a:spcPct val="50000"/>
              </a:spcBef>
            </a:pP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6" descr="Václav a ekoznačka.jpg"/>
          <p:cNvPicPr>
            <a:picLocks noChangeAspect="1"/>
          </p:cNvPicPr>
          <p:nvPr/>
        </p:nvPicPr>
        <p:blipFill>
          <a:blip r:embed="rId2" cstate="print"/>
          <a:srcRect l="12808" t="19371" r="14996" b="11714"/>
          <a:stretch>
            <a:fillRect/>
          </a:stretch>
        </p:blipFill>
        <p:spPr bwMode="auto">
          <a:xfrm>
            <a:off x="5054677" y="2255933"/>
            <a:ext cx="4089323" cy="39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25240" y="620688"/>
            <a:ext cx="7244878" cy="447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Klademe důraz na zdravotní nezávadnost </a:t>
            </a:r>
            <a:r>
              <a:rPr lang="cs-CZ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používaných materiálů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Ve všech požadavcích splňujeme </a:t>
            </a:r>
            <a:r>
              <a:rPr lang="cs-CZ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tuzemské normy 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i přísné normy tradičních zemí Evropské unie.</a:t>
            </a:r>
          </a:p>
          <a:p>
            <a:endParaRPr lang="cs-CZ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právo užívat znak </a:t>
            </a:r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kvality RAL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propůjčovaný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Společností pro jakost německých montovaných staveb.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získali jsme certifikovaný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systém řízení kvality dle normy </a:t>
            </a:r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9001.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důkazem kvality výrobků je evropský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certifikát </a:t>
            </a:r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podle ETAG 007, který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společnost získala jako </a:t>
            </a:r>
            <a:r>
              <a:rPr lang="cs-CZ" sz="15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první </a:t>
            </a:r>
            <a:r>
              <a:rPr lang="cs-CZ" sz="1500" u="sng" dirty="0">
                <a:latin typeface="Arial" panose="020B0604020202020204" pitchFamily="34" charset="0"/>
                <a:cs typeface="Arial" panose="020B0604020202020204" pitchFamily="34" charset="0"/>
              </a:rPr>
              <a:t>v České republice!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získali jsme rovněž </a:t>
            </a:r>
            <a:r>
              <a:rPr lang="cs-CZ" sz="1500" b="1" dirty="0">
                <a:solidFill>
                  <a:srgbClr val="DB6A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energetický certifikát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kterým se řadíme do kategorie energeticky </a:t>
            </a:r>
            <a:endParaRPr lang="cs-CZ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úsporných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domů.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ovéPole 9"/>
          <p:cNvSpPr txBox="1">
            <a:spLocks noChangeArrowheads="1"/>
          </p:cNvSpPr>
          <p:nvPr/>
        </p:nvSpPr>
        <p:spPr bwMode="auto">
          <a:xfrm>
            <a:off x="1107182" y="5588227"/>
            <a:ext cx="69932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Kjótský protokol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 protokol k Rámcové úmluvě OSN o klimatických změnách. 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Průmyslové země se v něm zavázaly snížit emise skleníkových plynů o 5,2 %.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1142976" y="332656"/>
            <a:ext cx="7585278" cy="738187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Výrobním zaměřením splňujeme i podmínky </a:t>
            </a:r>
            <a:br>
              <a:rPr kumimoji="0" lang="cs-CZ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cs-CZ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Kjótského protokolu o emisích CO</a:t>
            </a:r>
            <a:r>
              <a:rPr kumimoji="0" lang="cs-CZ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kumimoji="0" lang="cs-CZ" sz="90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Users\matulova\Desktop\Závěry pařížské klimatické konference_čes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82" y="1268760"/>
            <a:ext cx="781609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071538" y="1128681"/>
            <a:ext cx="45005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RD 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Rýmařov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r. o.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Výroba a montáž rodinných a bytových domů</a:t>
            </a:r>
          </a:p>
          <a:p>
            <a:r>
              <a:rPr lang="cs-CZ" sz="1550" dirty="0" smtClean="0">
                <a:latin typeface="Arial" panose="020B0604020202020204" pitchFamily="34" charset="0"/>
                <a:cs typeface="Arial" panose="020B0604020202020204" pitchFamily="34" charset="0"/>
              </a:rPr>
              <a:t>na klíč, a realizace developerských projektů.</a:t>
            </a:r>
            <a:endParaRPr lang="cs-CZ"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2_Výroba RD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6250" r="14502" b="34343"/>
          <a:stretch>
            <a:fillRect/>
          </a:stretch>
        </p:blipFill>
        <p:spPr>
          <a:xfrm>
            <a:off x="4929190" y="2143116"/>
            <a:ext cx="4075887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RD_logo RGB trasp backgr 300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177030"/>
            <a:ext cx="2735262" cy="80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Obrázek 18" descr="IMG_0095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2143116"/>
            <a:ext cx="3786214" cy="252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IMG_0095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7975" y="4745538"/>
            <a:ext cx="2899777" cy="198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ázek 24" descr="IMG_0042.JPG"/>
          <p:cNvPicPr>
            <a:picLocks noChangeAspect="1"/>
          </p:cNvPicPr>
          <p:nvPr/>
        </p:nvPicPr>
        <p:blipFill>
          <a:blip r:embed="rId7" cstate="print">
            <a:lum bright="20000" contrast="20000"/>
          </a:blip>
          <a:stretch>
            <a:fillRect/>
          </a:stretch>
        </p:blipFill>
        <p:spPr>
          <a:xfrm>
            <a:off x="4929190" y="4745538"/>
            <a:ext cx="2594568" cy="200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Rýmařovské dom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matulova\Desktop\Bez názvu - 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267" y="177030"/>
            <a:ext cx="3339732" cy="1931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"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5" descr="Largo 147  odraz.jpg"/>
          <p:cNvPicPr>
            <a:picLocks noChangeAspect="1"/>
          </p:cNvPicPr>
          <p:nvPr/>
        </p:nvPicPr>
        <p:blipFill>
          <a:blip r:embed="rId2" cstate="print"/>
          <a:srcRect l="7031" t="27054" r="7031"/>
          <a:stretch>
            <a:fillRect/>
          </a:stretch>
        </p:blipFill>
        <p:spPr bwMode="auto">
          <a:xfrm>
            <a:off x="3832452" y="2325697"/>
            <a:ext cx="5168667" cy="313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51752" y="332656"/>
            <a:ext cx="7929581" cy="52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Základní nabídka RD Rýmařov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obsahuje přes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čtyři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desítky typových projektů, včetně mnoha jejich variant a různých architektonických doplňků. Je pro nás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samozřejmostí vyhovět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individuálním požadavkům zákazníka, aby získal dům podle svých vlastních představ – každý dům se tak stává neopakovatelným originálem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Vyrábíme, montujeme, realizujeme, </a:t>
            </a:r>
            <a:r>
              <a:rPr lang="cs-CZ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rekonstruujeme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rodinné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domy,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bytové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domy,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řadové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domy,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hotely,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prodejny,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sídla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firem,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mateřské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školy,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obchodní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centra,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chatové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objekty,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kongresová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centra,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malometrážní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byty,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• průmyslové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budovy,</a:t>
            </a:r>
          </a:p>
          <a:p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1500" dirty="0">
                <a:latin typeface="Arial" panose="020B0604020202020204" pitchFamily="34" charset="0"/>
                <a:cs typeface="Arial" panose="020B0604020202020204" pitchFamily="34" charset="0"/>
              </a:rPr>
              <a:t>a mnoho dalších developerských </a:t>
            </a: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projektů.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O:\MARKETING\Fota, vizualizace\Dle typu\KUBIS 631, 632\KUBIS 631\631_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60" y="4601857"/>
            <a:ext cx="2732947" cy="21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Obrázek 7" descr="uvodni_ax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2915" y="1196752"/>
            <a:ext cx="3810504" cy="34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07356" y="260648"/>
            <a:ext cx="75329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základě požadavků firmy či zákazníka, jsme schopni dodat,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použití vysoce profesionálního 3D softwaru a aplikací pro zpracování, různé typy panelů, od stěn, stropů až po krov a skládané střešní panely.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Rýmařovské dom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Obrázek 6" descr="AXO_04.jpg"/>
          <p:cNvPicPr>
            <a:picLocks noChangeAspect="1"/>
          </p:cNvPicPr>
          <p:nvPr/>
        </p:nvPicPr>
        <p:blipFill>
          <a:blip r:embed="rId6" cstate="print"/>
          <a:srcRect l="4684" t="6250" r="3796" b="4166"/>
          <a:stretch>
            <a:fillRect/>
          </a:stretch>
        </p:blipFill>
        <p:spPr bwMode="auto">
          <a:xfrm>
            <a:off x="5288723" y="4712602"/>
            <a:ext cx="2295292" cy="191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196752"/>
            <a:ext cx="3885257" cy="340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7447539" y="4819226"/>
            <a:ext cx="1283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NOVA 101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 flipH="1">
            <a:off x="1107355" y="4819226"/>
            <a:ext cx="1448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KUBIS 631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tulova\Desktop\nova 101 rozlozena s fasadou cerven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81" y="877362"/>
            <a:ext cx="4564726" cy="507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73051" y="231031"/>
            <a:ext cx="7747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Rozklad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jednotlivých stavebních dílů rodinného domu NOVA 101: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matulova\Desktop\nova 101 červen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83" y="2421086"/>
            <a:ext cx="385511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tulova\Desktop\KUBIS 74 rozpad 02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21" y="567010"/>
            <a:ext cx="4496918" cy="562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73051" y="231031"/>
            <a:ext cx="77474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Rozklad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jednotlivých stavebních dílů rodinného domu KUBIS 74: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 descr="C:\Users\matulova\Desktop\KUBIS 74 celek 02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268760"/>
            <a:ext cx="3716485" cy="27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80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71538" y="399148"/>
            <a:ext cx="3605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Rozklad jednotlivých stavebních </a:t>
            </a:r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dílů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bytových domů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C:\Users\matulova\Desktop\4HER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240360" cy="237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matulova\Desktop\4HER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59916"/>
            <a:ext cx="3240360" cy="373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matulova\Desktop\4HER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40" y="2747469"/>
            <a:ext cx="2889280" cy="355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65304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69256" y="671354"/>
            <a:ext cx="782883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Betonové skelety v nabídce „Rýmařovských </a:t>
            </a:r>
            <a:r>
              <a:rPr lang="cs-CZ" sz="1500" b="1" dirty="0">
                <a:latin typeface="Arial" panose="020B0604020202020204" pitchFamily="34" charset="0"/>
                <a:cs typeface="Arial" panose="020B0604020202020204" pitchFamily="34" charset="0"/>
              </a:rPr>
              <a:t>domů</a:t>
            </a:r>
            <a:r>
              <a:rPr lang="cs-CZ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“.</a:t>
            </a:r>
            <a:endParaRPr lang="cs-CZ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E:\gecko\RD RÝMAŘOV\KATALOGY, CENÍKY, BROŽURY, LETÁKY, PREZENTACE\PREZENTACE POWERPOINT\Prezentace exclusive\SKELET 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88" y="1772815"/>
            <a:ext cx="1576948" cy="351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gecko\RD RÝMAŘOV\KATALOGY, CENÍKY, BROŽURY, LETÁKY, PREZENTACE\PREZENTACE POWERPOINT\Prezentace exclusive\SKELET 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5" y="1779587"/>
            <a:ext cx="1462396" cy="35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ecko\RD RÝMAŘOV\KATALOGY, CENÍKY, BROŽURY, LETÁKY, PREZENTACE\PREZENTACE POWERPOINT\Prezentace exclusive\SKELET 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20" y="1772816"/>
            <a:ext cx="1439980" cy="352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gecko\RD RÝMAŘOV\KATALOGY, CENÍKY, BROŽURY, LETÁKY, PREZENTACE\PREZENTACE POWERPOINT\Prezentace exclusive\SKELET 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97" y="1772816"/>
            <a:ext cx="1744202" cy="34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E:\gecko\RD RÝMAŘOV\KATALOGY, CENÍKY, BROŽURY, LETÁKY, PREZENTACE\PREZENTACE POWERPOINT\Prezentace exclusive\SKELET 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98" y="1779587"/>
            <a:ext cx="1514822" cy="34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1074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tulova\Desktop\Nové složení stěny dif.otevřené na web\Obv.stěna difúz.otevřená 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1" y="2348879"/>
            <a:ext cx="4164294" cy="36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069256" y="671354"/>
            <a:ext cx="7828832" cy="66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Technologie výroby „</a:t>
            </a:r>
            <a:r>
              <a:rPr lang="cs-CZ" sz="15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Rýmařovských</a:t>
            </a:r>
            <a:r>
              <a:rPr lang="cs-CZ" sz="1500" b="1" u="sng" dirty="0">
                <a:latin typeface="Arial" panose="020B0604020202020204" pitchFamily="34" charset="0"/>
                <a:cs typeface="Arial" panose="020B0604020202020204" pitchFamily="34" charset="0"/>
              </a:rPr>
              <a:t> domů“</a:t>
            </a:r>
          </a:p>
          <a:p>
            <a:pPr>
              <a:spcBef>
                <a:spcPct val="50000"/>
              </a:spcBef>
            </a:pPr>
            <a:r>
              <a:rPr lang="cs-CZ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V naší nabídce je také difúzně otevřená konstrukce.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69256" y="1717710"/>
            <a:ext cx="80682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Schéma obvodové stěny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difúzně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tevřená konstrukce:</a:t>
            </a:r>
          </a:p>
        </p:txBody>
      </p:sp>
      <p:pic>
        <p:nvPicPr>
          <p:cNvPr id="14" name="Obrázek 13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1088826" y="2204864"/>
            <a:ext cx="4275262" cy="271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50" dirty="0" smtClean="0"/>
              <a:t>1. Fermacell </a:t>
            </a:r>
            <a:r>
              <a:rPr lang="cs-CZ" sz="1550" dirty="0"/>
              <a:t>– sádrovláknitá deska 15 </a:t>
            </a:r>
            <a:r>
              <a:rPr lang="cs-CZ" sz="1550" dirty="0" smtClean="0"/>
              <a:t>mm.</a:t>
            </a:r>
          </a:p>
          <a:p>
            <a:r>
              <a:rPr lang="cs-CZ" sz="1550" dirty="0" smtClean="0"/>
              <a:t>2</a:t>
            </a:r>
            <a:r>
              <a:rPr lang="cs-CZ" sz="1550" dirty="0"/>
              <a:t>. Montážní předstěna s tepelnou </a:t>
            </a:r>
            <a:r>
              <a:rPr lang="cs-CZ" sz="1550" dirty="0" smtClean="0"/>
              <a:t>izolací</a:t>
            </a:r>
          </a:p>
          <a:p>
            <a:r>
              <a:rPr lang="cs-CZ" sz="1550" dirty="0" smtClean="0"/>
              <a:t>    z minerální </a:t>
            </a:r>
            <a:r>
              <a:rPr lang="cs-CZ" sz="1550" dirty="0"/>
              <a:t>vlny (ISOVER </a:t>
            </a:r>
            <a:r>
              <a:rPr lang="cs-CZ" sz="1550" dirty="0" smtClean="0"/>
              <a:t>Uni), </a:t>
            </a:r>
            <a:r>
              <a:rPr lang="cs-CZ" sz="1550" dirty="0"/>
              <a:t>40 </a:t>
            </a:r>
            <a:r>
              <a:rPr lang="cs-CZ" sz="1550" dirty="0" smtClean="0"/>
              <a:t>mm. </a:t>
            </a:r>
            <a:endParaRPr lang="cs-CZ" sz="1550" dirty="0"/>
          </a:p>
          <a:p>
            <a:r>
              <a:rPr lang="cs-CZ" sz="1550" dirty="0" smtClean="0"/>
              <a:t>3</a:t>
            </a:r>
            <a:r>
              <a:rPr lang="cs-CZ" sz="1550" dirty="0"/>
              <a:t>. Fermacell Vapor - sádrovláknitá </a:t>
            </a:r>
            <a:r>
              <a:rPr lang="cs-CZ" sz="1550" dirty="0" smtClean="0"/>
              <a:t>deska</a:t>
            </a:r>
          </a:p>
          <a:p>
            <a:r>
              <a:rPr lang="cs-CZ" sz="1550" dirty="0" smtClean="0"/>
              <a:t>    s parobrzdou</a:t>
            </a:r>
            <a:r>
              <a:rPr lang="cs-CZ" sz="1550" dirty="0"/>
              <a:t>, 13 </a:t>
            </a:r>
            <a:r>
              <a:rPr lang="cs-CZ" sz="1550" dirty="0" smtClean="0"/>
              <a:t>mm. </a:t>
            </a:r>
            <a:endParaRPr lang="cs-CZ" sz="1550" dirty="0"/>
          </a:p>
          <a:p>
            <a:r>
              <a:rPr lang="cs-CZ" sz="1550" dirty="0" smtClean="0"/>
              <a:t>4</a:t>
            </a:r>
            <a:r>
              <a:rPr lang="cs-CZ" sz="1550" dirty="0"/>
              <a:t>. Nosný rám s tepelnou izolací z minerální </a:t>
            </a:r>
            <a:endParaRPr lang="cs-CZ" sz="1550" dirty="0" smtClean="0"/>
          </a:p>
          <a:p>
            <a:r>
              <a:rPr lang="cs-CZ" sz="1550" dirty="0" smtClean="0"/>
              <a:t>    vlny </a:t>
            </a:r>
            <a:r>
              <a:rPr lang="cs-CZ" sz="1550" dirty="0"/>
              <a:t>(ISOVER Uni), 120 </a:t>
            </a:r>
            <a:r>
              <a:rPr lang="cs-CZ" sz="1550" dirty="0" smtClean="0"/>
              <a:t>mm.</a:t>
            </a:r>
            <a:endParaRPr lang="cs-CZ" sz="1550" dirty="0"/>
          </a:p>
          <a:p>
            <a:r>
              <a:rPr lang="cs-CZ" sz="1550" dirty="0" smtClean="0"/>
              <a:t>5</a:t>
            </a:r>
            <a:r>
              <a:rPr lang="cs-CZ" sz="1550" dirty="0"/>
              <a:t>. Fermacell – sádrovláknitá deska 15 </a:t>
            </a:r>
            <a:r>
              <a:rPr lang="cs-CZ" sz="1550" dirty="0" smtClean="0"/>
              <a:t>mm.</a:t>
            </a:r>
            <a:endParaRPr lang="cs-CZ" sz="1550" dirty="0"/>
          </a:p>
          <a:p>
            <a:r>
              <a:rPr lang="cs-CZ" sz="1550" dirty="0" smtClean="0"/>
              <a:t>6</a:t>
            </a:r>
            <a:r>
              <a:rPr lang="cs-CZ" sz="1550" dirty="0"/>
              <a:t>. Tepelná izolace z minerální </a:t>
            </a:r>
            <a:r>
              <a:rPr lang="cs-CZ" sz="1550" dirty="0" smtClean="0"/>
              <a:t>vlny</a:t>
            </a:r>
          </a:p>
          <a:p>
            <a:r>
              <a:rPr lang="cs-CZ" sz="1550" dirty="0" smtClean="0"/>
              <a:t>    ROCKWOOL FrontRock MAX E 160 mm.</a:t>
            </a:r>
            <a:endParaRPr lang="cs-CZ" sz="1550" dirty="0"/>
          </a:p>
          <a:p>
            <a:r>
              <a:rPr lang="cs-CZ" sz="1550" dirty="0" smtClean="0"/>
              <a:t>7</a:t>
            </a:r>
            <a:r>
              <a:rPr lang="cs-CZ" sz="1550" dirty="0"/>
              <a:t>. Difúzně otevřený fasádní systém, 7 </a:t>
            </a:r>
            <a:r>
              <a:rPr lang="cs-CZ" sz="1550" dirty="0" smtClean="0"/>
              <a:t>mm.</a:t>
            </a:r>
            <a:endParaRPr lang="cs-CZ" sz="155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69256" y="5091469"/>
            <a:ext cx="4374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Tloušťka celkem 370 mm</a:t>
            </a:r>
          </a:p>
          <a:p>
            <a:r>
              <a:rPr lang="cs-CZ" sz="1600" b="1" dirty="0">
                <a:solidFill>
                  <a:srgbClr val="FF0000"/>
                </a:solidFill>
              </a:rPr>
              <a:t>Součinitel prostupu tepla U = </a:t>
            </a:r>
            <a:r>
              <a:rPr lang="cs-CZ" sz="1600" b="1" dirty="0" smtClean="0">
                <a:solidFill>
                  <a:srgbClr val="FF0000"/>
                </a:solidFill>
              </a:rPr>
              <a:t>0,131 W/m</a:t>
            </a:r>
            <a:r>
              <a:rPr lang="cs-CZ" sz="16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1600" b="1" dirty="0" smtClean="0">
                <a:solidFill>
                  <a:srgbClr val="FF0000"/>
                </a:solidFill>
              </a:rPr>
              <a:t>.K</a:t>
            </a:r>
            <a:endParaRPr lang="cs-CZ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6053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matulova\Desktop\Obvodová stěna s izolační předstěnou - očíslovaná CM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97" y="2701179"/>
            <a:ext cx="4389651" cy="395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1187624" y="332656"/>
            <a:ext cx="77757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…  a také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NOVA 101 EVO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(pasivní provedení domu, který splňoval podmínky dotací Zelené úsporám). Dům, který byl zároveň prvním 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vzorovým pasivním domem v České republice!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 descr="35702_Nova101_pasiv_interier_160.JPG"/>
          <p:cNvPicPr>
            <a:picLocks noChangeAspect="1"/>
          </p:cNvPicPr>
          <p:nvPr/>
        </p:nvPicPr>
        <p:blipFill>
          <a:blip r:embed="rId4" cstate="print"/>
          <a:srcRect t="10511" b="7670"/>
          <a:stretch>
            <a:fillRect/>
          </a:stretch>
        </p:blipFill>
        <p:spPr>
          <a:xfrm>
            <a:off x="1071538" y="1214422"/>
            <a:ext cx="3143259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7" name="TextovéPole 8"/>
          <p:cNvSpPr txBox="1">
            <a:spLocks noChangeArrowheads="1"/>
          </p:cNvSpPr>
          <p:nvPr/>
        </p:nvSpPr>
        <p:spPr bwMode="auto">
          <a:xfrm>
            <a:off x="1979712" y="5786454"/>
            <a:ext cx="4968552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Součinitel prostupu tepla</a:t>
            </a:r>
            <a:r>
              <a:rPr lang="en-GB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= 0,12  W/m²</a:t>
            </a:r>
            <a:r>
              <a:rPr lang="cs-CZ" sz="1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cs-CZ" sz="1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Měrná potřeba tepla na vytápění je </a:t>
            </a:r>
            <a:r>
              <a:rPr lang="en-GB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kWh/m².a</a:t>
            </a:r>
            <a:endParaRPr lang="cs-CZ" sz="14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u="sng" dirty="0"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</a:p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Uvedená hodnota měrné potřeby tepla na vytápění je platná pro typ domu 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NOVA 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101/38° 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EVO 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v typovém provedení s orientací vchodu na sever v teplotní oblasti II.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206324" y="1267557"/>
            <a:ext cx="4757011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300" b="1" dirty="0">
                <a:latin typeface="Arial" panose="020B0604020202020204" pitchFamily="34" charset="0"/>
                <a:cs typeface="Arial" panose="020B0604020202020204" pitchFamily="34" charset="0"/>
              </a:rPr>
              <a:t>Schéma obvodové stěny </a:t>
            </a:r>
            <a:r>
              <a:rPr lang="cs-CZ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cs-CZ" sz="1300" b="1" dirty="0">
                <a:latin typeface="Arial" panose="020B0604020202020204" pitchFamily="34" charset="0"/>
                <a:cs typeface="Arial" panose="020B0604020202020204" pitchFamily="34" charset="0"/>
              </a:rPr>
              <a:t>izolační </a:t>
            </a:r>
            <a:r>
              <a:rPr lang="cs-CZ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předstěnou</a:t>
            </a:r>
            <a:r>
              <a:rPr lang="cs-CZ" sz="1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0"/>
              </a:spcBef>
              <a:defRPr/>
            </a:pPr>
            <a:endParaRPr lang="cs-CZ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Fermacell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sádrovláknitá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deska, 15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 Dřevěný rám (vyplněný tepelnou izolací),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60 mm.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Parozábrana.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 Dřevěný rám (vyplněný tepelnou izolací),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120 mm.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Fermacell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sádrovláknitá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deska,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15 mm.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Fasádní polystyren, 150 mm.</a:t>
            </a:r>
          </a:p>
          <a:p>
            <a:pPr marL="342900" indent="-342900">
              <a:spcBef>
                <a:spcPts val="0"/>
              </a:spcBef>
              <a:defRPr/>
            </a:pP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7. Akrylátová škrábaná omítka, tmel s armovací sítí, 7 mm.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tulova\Desktop\Kubis Lumio stě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420888"/>
            <a:ext cx="4704460" cy="392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071538" y="260648"/>
            <a:ext cx="770485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Další možností pasivního provedení je rodinný dům </a:t>
            </a:r>
          </a:p>
          <a:p>
            <a:pPr>
              <a:spcBef>
                <a:spcPct val="50000"/>
              </a:spcBef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KUBIS Lumio atyp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Loděnice 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142984"/>
            <a:ext cx="3042292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40" name="TextovéPole 9"/>
          <p:cNvSpPr txBox="1">
            <a:spLocks noChangeArrowheads="1"/>
          </p:cNvSpPr>
          <p:nvPr/>
        </p:nvSpPr>
        <p:spPr bwMode="auto">
          <a:xfrm>
            <a:off x="4071934" y="1142984"/>
            <a:ext cx="491352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3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Schéma obvodové stěny – difúzně otevřená konstrukce:</a:t>
            </a:r>
            <a:endParaRPr lang="cs-CZ" sz="13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Fermacell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sádrovláknitá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deska 15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Montážní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předstěna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s tepelnou izolací z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dřevovlákna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60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Fermacell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Vapor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sádrovláknitá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deska s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parobrzdou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Nosný rám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 tepelnou izolací z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dřevovlákna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120 mm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GB" sz="1300" dirty="0" err="1">
                <a:latin typeface="Arial" panose="020B0604020202020204" pitchFamily="34" charset="0"/>
                <a:cs typeface="Arial" panose="020B0604020202020204" pitchFamily="34" charset="0"/>
              </a:rPr>
              <a:t>Fermacell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sádrovláknitá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deska 1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Tepelná izolace z </a:t>
            </a:r>
            <a:r>
              <a:rPr lang="cs-CZ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dřevovlákna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160</a:t>
            </a:r>
            <a:r>
              <a:rPr lang="en-GB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cs-CZ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Difúzně otevřený fasádní systém, 7 mm</a:t>
            </a:r>
            <a:endParaRPr lang="cs-CZ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41" name="TextovéPole 10"/>
          <p:cNvSpPr txBox="1">
            <a:spLocks noChangeArrowheads="1"/>
          </p:cNvSpPr>
          <p:nvPr/>
        </p:nvSpPr>
        <p:spPr bwMode="auto">
          <a:xfrm>
            <a:off x="2040206" y="5742978"/>
            <a:ext cx="4919573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Součinitel prostupu tepla</a:t>
            </a:r>
            <a:r>
              <a:rPr lang="en-GB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= 0,14  W/m².K</a:t>
            </a:r>
            <a:endParaRPr lang="cs-CZ" sz="1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Měrná potřeba tepla na vytápění je</a:t>
            </a:r>
            <a:r>
              <a:rPr lang="en-GB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20 </a:t>
            </a:r>
            <a:r>
              <a:rPr lang="en-GB" sz="14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kWh/m².a</a:t>
            </a:r>
            <a:endParaRPr lang="cs-CZ" sz="14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u="sng" dirty="0"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</a:p>
          <a:p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Uvedená hodnota měrné potřeby tepla na vytápění je platná pro typ domu 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KUBIS 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Lumio atyp </a:t>
            </a:r>
            <a:endParaRPr lang="cs-CZ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900" dirty="0">
                <a:latin typeface="Arial" panose="020B0604020202020204" pitchFamily="34" charset="0"/>
                <a:cs typeface="Arial" panose="020B0604020202020204" pitchFamily="34" charset="0"/>
              </a:rPr>
              <a:t> typovém provedení s orientací vchodu na sever v teplotní oblasti II</a:t>
            </a:r>
            <a:r>
              <a:rPr lang="cs-CZ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Rýmařovské dom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071538" y="145465"/>
            <a:ext cx="790027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Nejprodávanější dům roku 2009 až 2013 - NOVA 101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Dvoupodlažní dům s dispozicí 5 + 1 s garáží se s úspěchem staví v různých obměnách…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ek 18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matulova\Desktop\N101_36237_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26" y="2708918"/>
            <a:ext cx="2617802" cy="1744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tulova\Desktop\N101_33805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73" y="2708919"/>
            <a:ext cx="2617771" cy="1744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matulova\Desktop\N101_33766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56" y="791441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matulova\Desktop\N101_33816_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26" y="791112"/>
            <a:ext cx="2617434" cy="1744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matulova\Desktop\N101_34748_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09" y="791441"/>
            <a:ext cx="2616941" cy="1744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matulova\Desktop\N101_35284_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708920"/>
            <a:ext cx="2617799" cy="1744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matulova\Desktop\N101_Kostelec n.L_0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4581128"/>
            <a:ext cx="2617765" cy="1744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matulova\Desktop\IMG_42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81128"/>
            <a:ext cx="2626987" cy="1751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74" y="1812908"/>
            <a:ext cx="4302868" cy="361813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63782" y="395633"/>
            <a:ext cx="747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MAPA ČINNOSTÍ OPTIMALIZACE KONSTRUKCÍ</a:t>
            </a:r>
            <a:endParaRPr lang="cs-CZ" sz="2400" b="1" dirty="0">
              <a:solidFill>
                <a:srgbClr val="FF0000"/>
              </a:solidFill>
            </a:endParaRPr>
          </a:p>
        </p:txBody>
      </p:sp>
      <p:cxnSp>
        <p:nvCxnSpPr>
          <p:cNvPr id="5" name="Přímá spojnice 4"/>
          <p:cNvCxnSpPr>
            <a:endCxn id="11" idx="1"/>
          </p:cNvCxnSpPr>
          <p:nvPr/>
        </p:nvCxnSpPr>
        <p:spPr>
          <a:xfrm flipV="1">
            <a:off x="5661110" y="1824388"/>
            <a:ext cx="949967" cy="875749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6611077" y="1374265"/>
            <a:ext cx="2265364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Spolupráce se stavebními</a:t>
            </a:r>
          </a:p>
          <a:p>
            <a:r>
              <a:rPr lang="cs-CZ" sz="1050" b="1" cap="all" dirty="0" smtClean="0"/>
              <a:t>technologiemi</a:t>
            </a:r>
          </a:p>
          <a:p>
            <a:r>
              <a:rPr lang="cs-CZ" sz="1050" dirty="0"/>
              <a:t>-</a:t>
            </a:r>
            <a:r>
              <a:rPr lang="cs-CZ" sz="1050" dirty="0" smtClean="0"/>
              <a:t> betonová skeletová konstrukce +</a:t>
            </a:r>
          </a:p>
          <a:p>
            <a:r>
              <a:rPr lang="cs-CZ" sz="1050" dirty="0" smtClean="0"/>
              <a:t>   výplňový panel RD,</a:t>
            </a:r>
          </a:p>
          <a:p>
            <a:r>
              <a:rPr lang="cs-CZ" sz="1050" dirty="0" smtClean="0"/>
              <a:t>- </a:t>
            </a:r>
            <a:r>
              <a:rPr lang="cs-CZ" sz="1050" dirty="0" err="1" smtClean="0"/>
              <a:t>dřevobetonový</a:t>
            </a:r>
            <a:r>
              <a:rPr lang="cs-CZ" sz="1050" dirty="0" smtClean="0"/>
              <a:t> strop.</a:t>
            </a:r>
            <a:endParaRPr lang="cs-CZ" sz="1050" dirty="0"/>
          </a:p>
        </p:txBody>
      </p:sp>
      <p:cxnSp>
        <p:nvCxnSpPr>
          <p:cNvPr id="14" name="Přímá spojnice 13"/>
          <p:cNvCxnSpPr>
            <a:endCxn id="16" idx="1"/>
          </p:cNvCxnSpPr>
          <p:nvPr/>
        </p:nvCxnSpPr>
        <p:spPr>
          <a:xfrm flipV="1">
            <a:off x="5517017" y="2821059"/>
            <a:ext cx="1447185" cy="586936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964202" y="2532518"/>
            <a:ext cx="92685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Akustika:</a:t>
            </a:r>
            <a:endParaRPr lang="cs-CZ" sz="1050" b="1" dirty="0" smtClean="0"/>
          </a:p>
          <a:p>
            <a:r>
              <a:rPr lang="cs-CZ" sz="1050" dirty="0" smtClean="0"/>
              <a:t>- exteriér</a:t>
            </a:r>
            <a:r>
              <a:rPr lang="cs-CZ" sz="1050" cap="all" dirty="0" smtClean="0"/>
              <a:t>,</a:t>
            </a:r>
          </a:p>
          <a:p>
            <a:r>
              <a:rPr lang="cs-CZ" sz="1050" cap="all" dirty="0" smtClean="0"/>
              <a:t>- </a:t>
            </a:r>
            <a:r>
              <a:rPr lang="cs-CZ" sz="1050" dirty="0" smtClean="0"/>
              <a:t>interiér.</a:t>
            </a:r>
          </a:p>
        </p:txBody>
      </p:sp>
      <p:cxnSp>
        <p:nvCxnSpPr>
          <p:cNvPr id="18" name="Přímá spojnice 17"/>
          <p:cNvCxnSpPr>
            <a:endCxn id="20" idx="1"/>
          </p:cNvCxnSpPr>
          <p:nvPr/>
        </p:nvCxnSpPr>
        <p:spPr>
          <a:xfrm>
            <a:off x="6231696" y="3598093"/>
            <a:ext cx="719563" cy="0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6951259" y="3390344"/>
            <a:ext cx="18662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Ekonomika stavby</a:t>
            </a:r>
            <a:r>
              <a:rPr lang="cs-CZ" sz="1050" dirty="0" smtClean="0"/>
              <a:t> </a:t>
            </a:r>
          </a:p>
          <a:p>
            <a:r>
              <a:rPr lang="cs-CZ" sz="1050" dirty="0" smtClean="0"/>
              <a:t>- maximalizace prefabrikace</a:t>
            </a:r>
            <a:endParaRPr lang="cs-CZ" sz="1050" dirty="0"/>
          </a:p>
        </p:txBody>
      </p:sp>
      <p:cxnSp>
        <p:nvCxnSpPr>
          <p:cNvPr id="21" name="Přímá spojnice 20"/>
          <p:cNvCxnSpPr>
            <a:endCxn id="37" idx="0"/>
          </p:cNvCxnSpPr>
          <p:nvPr/>
        </p:nvCxnSpPr>
        <p:spPr>
          <a:xfrm>
            <a:off x="5113171" y="4815505"/>
            <a:ext cx="2768975" cy="903591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6850549" y="4043331"/>
            <a:ext cx="221854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cap="all" dirty="0" smtClean="0"/>
              <a:t>VNITŘNÍ PROSTŘEDÍ </a:t>
            </a:r>
          </a:p>
          <a:p>
            <a:r>
              <a:rPr lang="cs-CZ" sz="1050" dirty="0" smtClean="0"/>
              <a:t>– tepelná pohoda,</a:t>
            </a:r>
          </a:p>
          <a:p>
            <a:r>
              <a:rPr lang="cs-CZ" sz="1050" dirty="0"/>
              <a:t>–</a:t>
            </a:r>
            <a:r>
              <a:rPr lang="cs-CZ" sz="1050" dirty="0" smtClean="0"/>
              <a:t> vlhkost vnitřního prostředí,</a:t>
            </a:r>
          </a:p>
          <a:p>
            <a:r>
              <a:rPr lang="cs-CZ" sz="1050" dirty="0" smtClean="0"/>
              <a:t>– proudění vzduchu ve vnitřním </a:t>
            </a:r>
          </a:p>
          <a:p>
            <a:r>
              <a:rPr lang="cs-CZ" sz="1050" dirty="0"/>
              <a:t> </a:t>
            </a:r>
            <a:r>
              <a:rPr lang="cs-CZ" sz="1050" dirty="0" smtClean="0"/>
              <a:t>  prostředí,</a:t>
            </a:r>
          </a:p>
          <a:p>
            <a:r>
              <a:rPr lang="cs-CZ" sz="1050" dirty="0" smtClean="0"/>
              <a:t>– kvalita vnitřního prostředí (CO</a:t>
            </a:r>
            <a:r>
              <a:rPr lang="cs-CZ" sz="1050" baseline="-25000" dirty="0" smtClean="0"/>
              <a:t>2</a:t>
            </a:r>
            <a:r>
              <a:rPr lang="cs-CZ" sz="1050" dirty="0" smtClean="0"/>
              <a:t>),</a:t>
            </a:r>
          </a:p>
          <a:p>
            <a:r>
              <a:rPr lang="cs-CZ" sz="1050" dirty="0" smtClean="0"/>
              <a:t>– prosvětlení vnitřního prostředí.</a:t>
            </a:r>
          </a:p>
        </p:txBody>
      </p:sp>
      <p:cxnSp>
        <p:nvCxnSpPr>
          <p:cNvPr id="35" name="Přímá spojnice 34"/>
          <p:cNvCxnSpPr>
            <a:endCxn id="23" idx="1"/>
          </p:cNvCxnSpPr>
          <p:nvPr/>
        </p:nvCxnSpPr>
        <p:spPr>
          <a:xfrm>
            <a:off x="5076056" y="3861048"/>
            <a:ext cx="1774493" cy="793989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6761486" y="5719096"/>
            <a:ext cx="22413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VARIANTY ZALOŽENÍ STAVBY</a:t>
            </a:r>
            <a:endParaRPr lang="cs-CZ" sz="1050" dirty="0"/>
          </a:p>
        </p:txBody>
      </p:sp>
      <p:cxnSp>
        <p:nvCxnSpPr>
          <p:cNvPr id="38" name="Přímá spojnice 37"/>
          <p:cNvCxnSpPr/>
          <p:nvPr/>
        </p:nvCxnSpPr>
        <p:spPr>
          <a:xfrm>
            <a:off x="4530708" y="4462148"/>
            <a:ext cx="865970" cy="1251518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/>
          <p:cNvSpPr txBox="1"/>
          <p:nvPr/>
        </p:nvSpPr>
        <p:spPr>
          <a:xfrm>
            <a:off x="4035440" y="5730637"/>
            <a:ext cx="278313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CELKOVÁ SPOTŘEBA ENERGIÍ</a:t>
            </a:r>
          </a:p>
          <a:p>
            <a:r>
              <a:rPr lang="cs-CZ" sz="1050" b="1" cap="all" dirty="0" smtClean="0"/>
              <a:t>VARIANTY ŘEŠENÍ:</a:t>
            </a:r>
          </a:p>
          <a:p>
            <a:r>
              <a:rPr lang="cs-CZ" sz="1050" dirty="0" smtClean="0"/>
              <a:t>- v energetických systémech (veřejné sítě)</a:t>
            </a:r>
            <a:r>
              <a:rPr lang="cs-CZ" sz="1050" cap="all" dirty="0" smtClean="0"/>
              <a:t>,</a:t>
            </a:r>
            <a:r>
              <a:rPr lang="cs-CZ" sz="1050" dirty="0" smtClean="0"/>
              <a:t> </a:t>
            </a:r>
          </a:p>
          <a:p>
            <a:r>
              <a:rPr lang="cs-CZ" sz="1050" dirty="0" smtClean="0"/>
              <a:t>- mimo energetické systémy</a:t>
            </a:r>
          </a:p>
          <a:p>
            <a:r>
              <a:rPr lang="cs-CZ" sz="1050" cap="all" dirty="0" smtClean="0"/>
              <a:t>  (</a:t>
            </a:r>
            <a:r>
              <a:rPr lang="cs-CZ" sz="1050" dirty="0" smtClean="0"/>
              <a:t>ostrovní systémy),</a:t>
            </a:r>
          </a:p>
          <a:p>
            <a:r>
              <a:rPr lang="cs-CZ" sz="1050" cap="all" dirty="0" smtClean="0"/>
              <a:t>- </a:t>
            </a:r>
            <a:r>
              <a:rPr lang="cs-CZ" sz="1050" dirty="0" smtClean="0"/>
              <a:t>bilance spotřeby a přebytku energií.</a:t>
            </a:r>
            <a:endParaRPr lang="cs-CZ" sz="1050" cap="all" dirty="0"/>
          </a:p>
        </p:txBody>
      </p:sp>
      <p:cxnSp>
        <p:nvCxnSpPr>
          <p:cNvPr id="22" name="Přímá spojnice 21"/>
          <p:cNvCxnSpPr>
            <a:endCxn id="24" idx="0"/>
          </p:cNvCxnSpPr>
          <p:nvPr/>
        </p:nvCxnSpPr>
        <p:spPr>
          <a:xfrm flipH="1">
            <a:off x="1525316" y="4238424"/>
            <a:ext cx="2038572" cy="1446047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34687" y="5684471"/>
            <a:ext cx="178125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STABILITA</a:t>
            </a:r>
          </a:p>
          <a:p>
            <a:r>
              <a:rPr lang="cs-CZ" sz="1050" dirty="0" smtClean="0"/>
              <a:t>- prostorová tuhost objektu</a:t>
            </a:r>
          </a:p>
          <a:p>
            <a:r>
              <a:rPr lang="cs-CZ" sz="1050" dirty="0" smtClean="0"/>
              <a:t>(sesedání konstrukce).</a:t>
            </a:r>
          </a:p>
        </p:txBody>
      </p:sp>
      <p:cxnSp>
        <p:nvCxnSpPr>
          <p:cNvPr id="29" name="Přímá spojnice 28"/>
          <p:cNvCxnSpPr/>
          <p:nvPr/>
        </p:nvCxnSpPr>
        <p:spPr>
          <a:xfrm flipH="1">
            <a:off x="1115616" y="4266014"/>
            <a:ext cx="1584176" cy="640916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173127" y="4906930"/>
            <a:ext cx="21082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smtClean="0"/>
              <a:t>ŽIVOTNOST </a:t>
            </a:r>
            <a:r>
              <a:rPr lang="cs-CZ" sz="1050" b="1" cap="all" dirty="0" smtClean="0"/>
              <a:t>STAVBY:</a:t>
            </a:r>
          </a:p>
          <a:p>
            <a:r>
              <a:rPr lang="cs-CZ" sz="1050" dirty="0" smtClean="0"/>
              <a:t>- měření vlhkosti v konstrukcích.</a:t>
            </a:r>
          </a:p>
        </p:txBody>
      </p:sp>
      <p:cxnSp>
        <p:nvCxnSpPr>
          <p:cNvPr id="32" name="Přímá spojnice 31"/>
          <p:cNvCxnSpPr>
            <a:endCxn id="33" idx="0"/>
          </p:cNvCxnSpPr>
          <p:nvPr/>
        </p:nvCxnSpPr>
        <p:spPr>
          <a:xfrm flipH="1">
            <a:off x="1226063" y="3407995"/>
            <a:ext cx="1717070" cy="731061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347457" y="4139056"/>
            <a:ext cx="17572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statika konstrukce</a:t>
            </a:r>
            <a:endParaRPr lang="cs-CZ" sz="1050" b="1" cap="all" dirty="0"/>
          </a:p>
        </p:txBody>
      </p:sp>
      <p:cxnSp>
        <p:nvCxnSpPr>
          <p:cNvPr id="34" name="Přímá spojnice 33"/>
          <p:cNvCxnSpPr/>
          <p:nvPr/>
        </p:nvCxnSpPr>
        <p:spPr>
          <a:xfrm flipH="1" flipV="1">
            <a:off x="1837331" y="3134603"/>
            <a:ext cx="1006478" cy="65643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/>
          <p:cNvSpPr txBox="1"/>
          <p:nvPr/>
        </p:nvSpPr>
        <p:spPr>
          <a:xfrm>
            <a:off x="222184" y="2578685"/>
            <a:ext cx="2209259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Varianta SKLADBY PANELŮ</a:t>
            </a:r>
          </a:p>
          <a:p>
            <a:r>
              <a:rPr lang="cs-CZ" sz="1050" dirty="0"/>
              <a:t>h</a:t>
            </a:r>
            <a:r>
              <a:rPr lang="cs-CZ" sz="1050" dirty="0" smtClean="0"/>
              <a:t>ledisko tepelně izolační</a:t>
            </a:r>
          </a:p>
          <a:p>
            <a:r>
              <a:rPr lang="cs-CZ" sz="1050" dirty="0" smtClean="0"/>
              <a:t>Varianty koeficientu U</a:t>
            </a:r>
            <a:r>
              <a:rPr lang="cs-CZ" sz="1050" cap="all" dirty="0" smtClean="0"/>
              <a:t>,</a:t>
            </a:r>
            <a:r>
              <a:rPr lang="cs-CZ" sz="1050" dirty="0" smtClean="0"/>
              <a:t> </a:t>
            </a:r>
          </a:p>
          <a:p>
            <a:r>
              <a:rPr lang="cs-CZ" sz="1050" dirty="0" smtClean="0"/>
              <a:t>-&gt; U = 0,18 W/m</a:t>
            </a:r>
            <a:r>
              <a:rPr lang="cs-CZ" sz="1050" baseline="30000" dirty="0" smtClean="0"/>
              <a:t>2</a:t>
            </a:r>
            <a:r>
              <a:rPr lang="cs-CZ" sz="1050" dirty="0" smtClean="0"/>
              <a:t>*K</a:t>
            </a:r>
          </a:p>
          <a:p>
            <a:r>
              <a:rPr lang="cs-CZ" sz="1050" cap="all" dirty="0" smtClean="0"/>
              <a:t>-&gt; U = 0,16 </a:t>
            </a:r>
            <a:r>
              <a:rPr lang="cs-CZ" sz="1050" dirty="0"/>
              <a:t>W/m</a:t>
            </a:r>
            <a:r>
              <a:rPr lang="cs-CZ" sz="1050" baseline="30000" dirty="0"/>
              <a:t>2</a:t>
            </a:r>
            <a:r>
              <a:rPr lang="cs-CZ" sz="1050" dirty="0"/>
              <a:t>*K</a:t>
            </a:r>
          </a:p>
          <a:p>
            <a:r>
              <a:rPr lang="cs-CZ" sz="1050" cap="all" dirty="0" smtClean="0"/>
              <a:t>-&gt; U = 0,14 </a:t>
            </a:r>
            <a:r>
              <a:rPr lang="cs-CZ" sz="1050" dirty="0" smtClean="0"/>
              <a:t>W/m</a:t>
            </a:r>
            <a:r>
              <a:rPr lang="cs-CZ" sz="1050" baseline="30000" dirty="0" smtClean="0"/>
              <a:t>2</a:t>
            </a:r>
            <a:r>
              <a:rPr lang="cs-CZ" sz="1050" dirty="0" smtClean="0"/>
              <a:t>*K</a:t>
            </a:r>
          </a:p>
          <a:p>
            <a:r>
              <a:rPr lang="cs-CZ" sz="1050" dirty="0" smtClean="0"/>
              <a:t>-&gt; U = 0,10 W/m</a:t>
            </a:r>
            <a:r>
              <a:rPr lang="cs-CZ" sz="1050" baseline="30000" dirty="0" smtClean="0"/>
              <a:t>2</a:t>
            </a:r>
            <a:r>
              <a:rPr lang="cs-CZ" sz="1050" dirty="0" smtClean="0"/>
              <a:t>*K</a:t>
            </a:r>
            <a:endParaRPr lang="cs-CZ" sz="1050" dirty="0"/>
          </a:p>
        </p:txBody>
      </p:sp>
      <p:cxnSp>
        <p:nvCxnSpPr>
          <p:cNvPr id="39" name="Přímá spojnice 38"/>
          <p:cNvCxnSpPr>
            <a:endCxn id="41" idx="2"/>
          </p:cNvCxnSpPr>
          <p:nvPr/>
        </p:nvCxnSpPr>
        <p:spPr>
          <a:xfrm flipH="1" flipV="1">
            <a:off x="1424836" y="2326789"/>
            <a:ext cx="1274956" cy="373348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4561037" y="1824388"/>
            <a:ext cx="298994" cy="841062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47457" y="1911291"/>
            <a:ext cx="21547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VARIANTY SKLADBY PANELU</a:t>
            </a:r>
          </a:p>
          <a:p>
            <a:r>
              <a:rPr lang="cs-CZ" sz="1050" dirty="0" smtClean="0"/>
              <a:t>hledisko konstrukční</a:t>
            </a:r>
            <a:endParaRPr lang="cs-CZ" sz="1050" dirty="0"/>
          </a:p>
        </p:txBody>
      </p:sp>
      <p:cxnSp>
        <p:nvCxnSpPr>
          <p:cNvPr id="47" name="Přímá spojnice 46"/>
          <p:cNvCxnSpPr>
            <a:endCxn id="55" idx="2"/>
          </p:cNvCxnSpPr>
          <p:nvPr/>
        </p:nvCxnSpPr>
        <p:spPr>
          <a:xfrm flipH="1" flipV="1">
            <a:off x="1601479" y="1721580"/>
            <a:ext cx="1674038" cy="585626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ovéPole 54"/>
          <p:cNvSpPr txBox="1"/>
          <p:nvPr/>
        </p:nvSpPr>
        <p:spPr>
          <a:xfrm>
            <a:off x="738101" y="1306082"/>
            <a:ext cx="17267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50" b="1" cap="all" dirty="0" smtClean="0"/>
              <a:t>VARIANTY STŘEŠNÍCH </a:t>
            </a:r>
          </a:p>
          <a:p>
            <a:pPr algn="ctr"/>
            <a:r>
              <a:rPr lang="cs-CZ" sz="1050" b="1" cap="all" dirty="0" smtClean="0"/>
              <a:t>SYSTÉMŮ</a:t>
            </a:r>
          </a:p>
        </p:txBody>
      </p:sp>
      <p:cxnSp>
        <p:nvCxnSpPr>
          <p:cNvPr id="43" name="Přímá spojnice 42"/>
          <p:cNvCxnSpPr>
            <a:endCxn id="44" idx="0"/>
          </p:cNvCxnSpPr>
          <p:nvPr/>
        </p:nvCxnSpPr>
        <p:spPr>
          <a:xfrm flipH="1">
            <a:off x="3185566" y="4462148"/>
            <a:ext cx="999031" cy="1269548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2464856" y="5731696"/>
            <a:ext cx="14414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ZDROJE VYTÁPĚNÍ</a:t>
            </a:r>
            <a:endParaRPr lang="cs-CZ" sz="1050" dirty="0" smtClean="0"/>
          </a:p>
        </p:txBody>
      </p:sp>
      <p:cxnSp>
        <p:nvCxnSpPr>
          <p:cNvPr id="51" name="Přímá spojnice 50"/>
          <p:cNvCxnSpPr/>
          <p:nvPr/>
        </p:nvCxnSpPr>
        <p:spPr>
          <a:xfrm flipV="1">
            <a:off x="5209110" y="1272053"/>
            <a:ext cx="1022586" cy="1223992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/>
          <p:cNvSpPr txBox="1"/>
          <p:nvPr/>
        </p:nvSpPr>
        <p:spPr>
          <a:xfrm>
            <a:off x="5209110" y="1018137"/>
            <a:ext cx="19127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POŽÁRNÍ PROBLEMATIKA</a:t>
            </a:r>
            <a:endParaRPr lang="cs-CZ" sz="1050" b="1" cap="all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3795477" y="1558992"/>
            <a:ext cx="21291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CELKOVÁ ESTETIKA STAVBY</a:t>
            </a:r>
            <a:endParaRPr lang="cs-CZ" sz="1050" b="1" cap="all" dirty="0"/>
          </a:p>
        </p:txBody>
      </p:sp>
      <p:cxnSp>
        <p:nvCxnSpPr>
          <p:cNvPr id="56" name="Přímá spojnice 55"/>
          <p:cNvCxnSpPr/>
          <p:nvPr/>
        </p:nvCxnSpPr>
        <p:spPr>
          <a:xfrm flipH="1" flipV="1">
            <a:off x="3453317" y="1558992"/>
            <a:ext cx="731280" cy="1535594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ovéPole 57"/>
          <p:cNvSpPr txBox="1"/>
          <p:nvPr/>
        </p:nvSpPr>
        <p:spPr>
          <a:xfrm>
            <a:off x="2395188" y="958766"/>
            <a:ext cx="213552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050" b="1" cap="all" dirty="0" smtClean="0"/>
              <a:t>Materiál schodišťového </a:t>
            </a:r>
          </a:p>
          <a:p>
            <a:pPr algn="ctr"/>
            <a:r>
              <a:rPr lang="cs-CZ" sz="1050" b="1" cap="all" dirty="0" smtClean="0"/>
              <a:t>TRAKTU</a:t>
            </a:r>
          </a:p>
          <a:p>
            <a:pPr algn="ctr"/>
            <a:r>
              <a:rPr lang="cs-CZ" sz="1050" cap="all" dirty="0" smtClean="0"/>
              <a:t>(</a:t>
            </a:r>
            <a:r>
              <a:rPr lang="cs-CZ" sz="1050" dirty="0" smtClean="0"/>
              <a:t>výtahové šachty)</a:t>
            </a:r>
            <a:endParaRPr lang="cs-CZ" sz="1050" cap="all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6694727" y="6330801"/>
            <a:ext cx="23743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100" dirty="0" smtClean="0">
                <a:solidFill>
                  <a:srgbClr val="FF0000"/>
                </a:solidFill>
              </a:rPr>
              <a:t>Projekt TE02000077</a:t>
            </a:r>
            <a:r>
              <a:rPr lang="cs-CZ" sz="1100" dirty="0" smtClean="0"/>
              <a:t> </a:t>
            </a:r>
            <a:r>
              <a:rPr lang="cs-CZ" sz="1100" dirty="0" smtClean="0">
                <a:solidFill>
                  <a:srgbClr val="FF0000"/>
                </a:solidFill>
              </a:rPr>
              <a:t>byl realizován</a:t>
            </a:r>
          </a:p>
          <a:p>
            <a:pPr algn="r"/>
            <a:r>
              <a:rPr lang="cs-CZ" sz="1100" dirty="0" smtClean="0">
                <a:solidFill>
                  <a:srgbClr val="FF0000"/>
                </a:solidFill>
              </a:rPr>
              <a:t>za finanční spoluúčasti TA ČR</a:t>
            </a:r>
            <a:endParaRPr lang="cs-CZ" sz="11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gecko\RD RÝMAŘOV\JEDNATELÉ, ředitelé\ŠÉF\TAČR\Logo_TAČR_c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3" y="107838"/>
            <a:ext cx="1037257" cy="10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ovéPole 44"/>
          <p:cNvSpPr txBox="1"/>
          <p:nvPr/>
        </p:nvSpPr>
        <p:spPr>
          <a:xfrm>
            <a:off x="7281425" y="97594"/>
            <a:ext cx="17876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000" dirty="0" smtClean="0">
                <a:solidFill>
                  <a:srgbClr val="FF0000"/>
                </a:solidFill>
              </a:rPr>
              <a:t>TA ČR – Centra kompetencí</a:t>
            </a:r>
            <a:endParaRPr lang="cs-CZ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18252"/>
      </p:ext>
    </p:extLst>
  </p:cSld>
  <p:clrMapOvr>
    <a:masterClrMapping/>
  </p:clrMapOvr>
  <p:transition spd="med" advClick="0" advTm="0">
    <p:sndAc>
      <p:stSnd>
        <p:snd r:embed="rId3" name="breez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89869" y="205814"/>
            <a:ext cx="4850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Revoluční novinka roku 2013 – KUBIS 631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83180" y="1459387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 pergolou garážového stání – ve standardu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146498" y="4221246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 garáží – za příplatek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1538" y="552463"/>
            <a:ext cx="8072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Rodinný dům 4 + kk s možností jednoduché úpravy na 5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+ kk s řízeným přetlakovým větráním a systémem řízeného větrání a vytápění Siemens – Synco Living 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za </a:t>
            </a:r>
            <a:r>
              <a:rPr lang="cs-CZ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2.189.600 </a:t>
            </a: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včetně 15% DPH a základové desky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5" name="Picture 7" descr="O:\MARKETING\Fota, vizualizace\Dle typu\KUBIS 631\FINAL\Verze s garáží není v zákl. ceně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4529671"/>
            <a:ext cx="2748439" cy="2056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:\MARKETING\Fota, vizualizace\Dle typu\KUBIS 631\FINAL\Verze s garáží není v zákl. ceně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650" y="4533115"/>
            <a:ext cx="2744994" cy="2052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tulova\Desktop\Bez názvu -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06" y="4221246"/>
            <a:ext cx="2256842" cy="180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C:\Users\matulova\Desktop\kubis_631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759493"/>
            <a:ext cx="2704041" cy="202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tulova\Desktop\kubis_631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32" y="1767164"/>
            <a:ext cx="2704592" cy="202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11760" y="3748746"/>
            <a:ext cx="41044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(realizační foto – vzorový dům Hněvotín u Olomouce)</a:t>
            </a:r>
            <a:endParaRPr lang="cs-CZ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O:\MARKETING\Fota, vizualizace\Dle typu\KUBIS 631, 632\KUBIS 631\půdorysy barva, pohledy barva, pohledy ČB\KUBIS 631 _ 2. 2.NP_NE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875" y="2482697"/>
            <a:ext cx="2498717" cy="176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O:\MARKETING\Fota, vizualizace\Dle typu\KUBIS 631, 632\KUBIS 631\půdorysy barva, pohledy barva, pohledy ČB\KUBIS 631 _ 1. 1.NP_NE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80" y="884172"/>
            <a:ext cx="2498718" cy="17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99116" y="357166"/>
            <a:ext cx="7549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Počty realizovaných staveb v období 14 let: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bdélník 1"/>
          <p:cNvSpPr/>
          <p:nvPr/>
        </p:nvSpPr>
        <p:spPr>
          <a:xfrm>
            <a:off x="1226550" y="720828"/>
            <a:ext cx="77452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Rok 2006 nárůst exportu = realizace developerského projektu v německém Cochemu </a:t>
            </a:r>
          </a:p>
          <a:p>
            <a:pPr>
              <a:spcBef>
                <a:spcPct val="50000"/>
              </a:spcBef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(180 rodinných domů)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3" y="1484784"/>
            <a:ext cx="8604695" cy="4483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99116" y="260648"/>
            <a:ext cx="3372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Počty realizovaných staveb: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065536"/>
              </p:ext>
            </p:extLst>
          </p:nvPr>
        </p:nvGraphicFramePr>
        <p:xfrm>
          <a:off x="1305348" y="726502"/>
          <a:ext cx="7119056" cy="522277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79764"/>
                <a:gridCol w="1774920"/>
                <a:gridCol w="1784608"/>
                <a:gridCol w="1779764"/>
              </a:tblGrid>
              <a:tr h="3759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ROK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ČR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EXPORT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domů celkem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2002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84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220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304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2003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98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156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254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2004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128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156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284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2005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106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157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263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2006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147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341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488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2007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254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72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326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2008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224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42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266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2009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274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15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289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2010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344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19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363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2011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407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36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443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2012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</a:rPr>
                        <a:t>450</a:t>
                      </a:r>
                      <a:endParaRPr lang="cs-CZ" sz="1800" b="1" i="0" u="none" strike="noStrike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35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485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2013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223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</a:rPr>
                        <a:t>47</a:t>
                      </a:r>
                      <a:endParaRPr lang="cs-CZ" sz="1800" b="1" i="0" u="none" strike="noStrike" dirty="0">
                        <a:effectLst/>
                        <a:latin typeface="Arial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 smtClean="0">
                          <a:effectLst/>
                        </a:rPr>
                        <a:t>270</a:t>
                      </a: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2014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259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33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292</a:t>
                      </a: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20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2015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294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51</a:t>
                      </a:r>
                      <a:endParaRPr lang="cs-CZ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345</a:t>
                      </a:r>
                    </a:p>
                  </a:txBody>
                  <a:tcPr marL="6114" marR="6114" marT="611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73_04.05.04D.JPG"/>
          <p:cNvPicPr>
            <a:picLocks noChangeAspect="1"/>
          </p:cNvPicPr>
          <p:nvPr/>
        </p:nvPicPr>
        <p:blipFill>
          <a:blip r:embed="rId2" cstate="print"/>
          <a:srcRect l="3774" r="3773"/>
          <a:stretch>
            <a:fillRect/>
          </a:stretch>
        </p:blipFill>
        <p:spPr>
          <a:xfrm>
            <a:off x="3000363" y="2067670"/>
            <a:ext cx="3857653" cy="3129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Snímek 13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429000"/>
            <a:ext cx="1905012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Snímek 6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9142" y="642918"/>
            <a:ext cx="236206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D_M_8.JPG"/>
          <p:cNvPicPr>
            <a:picLocks noChangeAspect="1"/>
          </p:cNvPicPr>
          <p:nvPr/>
        </p:nvPicPr>
        <p:blipFill>
          <a:blip r:embed="rId5" cstate="print"/>
          <a:srcRect t="19758" b="11090"/>
          <a:stretch>
            <a:fillRect/>
          </a:stretch>
        </p:blipFill>
        <p:spPr>
          <a:xfrm>
            <a:off x="5857884" y="571480"/>
            <a:ext cx="303580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 descr="230-21.JPG"/>
          <p:cNvPicPr>
            <a:picLocks noChangeAspect="1"/>
          </p:cNvPicPr>
          <p:nvPr/>
        </p:nvPicPr>
        <p:blipFill>
          <a:blip r:embed="rId6" cstate="print"/>
          <a:srcRect l="18750" t="21987" r="13281" b="9661"/>
          <a:stretch>
            <a:fillRect/>
          </a:stretch>
        </p:blipFill>
        <p:spPr>
          <a:xfrm>
            <a:off x="1142976" y="160786"/>
            <a:ext cx="234340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 descr="Neuhaus, Am Hermsberg.jpg"/>
          <p:cNvPicPr>
            <a:picLocks noChangeAspect="1"/>
          </p:cNvPicPr>
          <p:nvPr/>
        </p:nvPicPr>
        <p:blipFill>
          <a:blip r:embed="rId7" cstate="print"/>
          <a:srcRect l="7051" r="12164"/>
          <a:stretch>
            <a:fillRect/>
          </a:stretch>
        </p:blipFill>
        <p:spPr>
          <a:xfrm>
            <a:off x="1142976" y="1785926"/>
            <a:ext cx="1928826" cy="1600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ek 20" descr="227-04.JPG"/>
          <p:cNvPicPr>
            <a:picLocks noChangeAspect="1"/>
          </p:cNvPicPr>
          <p:nvPr/>
        </p:nvPicPr>
        <p:blipFill>
          <a:blip r:embed="rId8" cstate="print"/>
          <a:srcRect l="17969" t="24232" r="16406"/>
          <a:stretch>
            <a:fillRect/>
          </a:stretch>
        </p:blipFill>
        <p:spPr>
          <a:xfrm>
            <a:off x="6786578" y="2571744"/>
            <a:ext cx="2071702" cy="172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 descr="IMG_4053.JPG"/>
          <p:cNvPicPr>
            <a:picLocks noChangeAspect="1"/>
          </p:cNvPicPr>
          <p:nvPr/>
        </p:nvPicPr>
        <p:blipFill>
          <a:blip r:embed="rId9" cstate="print"/>
          <a:srcRect l="3125" t="40625" r="3906" b="12500"/>
          <a:stretch>
            <a:fillRect/>
          </a:stretch>
        </p:blipFill>
        <p:spPr>
          <a:xfrm>
            <a:off x="3000364" y="5143513"/>
            <a:ext cx="3857652" cy="1357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ázek 22" descr="601.jpg"/>
          <p:cNvPicPr>
            <a:picLocks noChangeAspect="1"/>
          </p:cNvPicPr>
          <p:nvPr/>
        </p:nvPicPr>
        <p:blipFill>
          <a:blip r:embed="rId10" cstate="print"/>
          <a:srcRect l="22257" t="15043" r="15598" b="23366"/>
          <a:stretch>
            <a:fillRect/>
          </a:stretch>
        </p:blipFill>
        <p:spPr>
          <a:xfrm>
            <a:off x="6858016" y="4286256"/>
            <a:ext cx="2000264" cy="122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 descr="Snímek 748.jpg"/>
          <p:cNvPicPr>
            <a:picLocks noChangeAspect="1"/>
          </p:cNvPicPr>
          <p:nvPr/>
        </p:nvPicPr>
        <p:blipFill>
          <a:blip r:embed="rId11" cstate="print">
            <a:lum bright="10000" contrast="20000"/>
          </a:blip>
          <a:srcRect l="7031" r="16406" b="15625"/>
          <a:stretch>
            <a:fillRect/>
          </a:stretch>
        </p:blipFill>
        <p:spPr>
          <a:xfrm>
            <a:off x="1142976" y="4929198"/>
            <a:ext cx="192882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139952" y="214290"/>
            <a:ext cx="47500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Fotogalerie projektů rodinných domů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 descr="Rýmařovské dom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Snímek 1177.jpg"/>
          <p:cNvPicPr>
            <a:picLocks noChangeAspect="1"/>
          </p:cNvPicPr>
          <p:nvPr/>
        </p:nvPicPr>
        <p:blipFill>
          <a:blip r:embed="rId2" cstate="print"/>
          <a:srcRect r="10449" b="34766"/>
          <a:stretch>
            <a:fillRect/>
          </a:stretch>
        </p:blipFill>
        <p:spPr>
          <a:xfrm>
            <a:off x="1000100" y="3214686"/>
            <a:ext cx="350046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Obrázek 23" descr="recko 060.jpg"/>
          <p:cNvPicPr>
            <a:picLocks noChangeAspect="1"/>
          </p:cNvPicPr>
          <p:nvPr/>
        </p:nvPicPr>
        <p:blipFill>
          <a:blip r:embed="rId3" cstate="print"/>
          <a:srcRect l="39844" t="9375" b="5208"/>
          <a:stretch>
            <a:fillRect/>
          </a:stretch>
        </p:blipFill>
        <p:spPr>
          <a:xfrm>
            <a:off x="1071538" y="214290"/>
            <a:ext cx="2482021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Obrázek 24" descr="Snímek 1190.jpg"/>
          <p:cNvPicPr>
            <a:picLocks noChangeAspect="1"/>
          </p:cNvPicPr>
          <p:nvPr/>
        </p:nvPicPr>
        <p:blipFill>
          <a:blip r:embed="rId4" cstate="print"/>
          <a:srcRect t="4688" b="32030"/>
          <a:stretch>
            <a:fillRect/>
          </a:stretch>
        </p:blipFill>
        <p:spPr>
          <a:xfrm>
            <a:off x="3553559" y="225022"/>
            <a:ext cx="5429320" cy="264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 descr="Snímek 11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214685"/>
            <a:ext cx="2571768" cy="34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Obrázek 28" descr="Snímek 1188.jpg"/>
          <p:cNvPicPr>
            <a:picLocks noChangeAspect="1"/>
          </p:cNvPicPr>
          <p:nvPr/>
        </p:nvPicPr>
        <p:blipFill>
          <a:blip r:embed="rId6" cstate="print">
            <a:lum bright="20000" contrast="10000"/>
          </a:blip>
          <a:stretch>
            <a:fillRect/>
          </a:stretch>
        </p:blipFill>
        <p:spPr>
          <a:xfrm>
            <a:off x="1071538" y="5286388"/>
            <a:ext cx="1777984" cy="133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Kingdom of Bahrain\recko 061.jpg"/>
          <p:cNvPicPr>
            <a:picLocks noChangeAspect="1" noChangeArrowheads="1"/>
          </p:cNvPicPr>
          <p:nvPr/>
        </p:nvPicPr>
        <p:blipFill>
          <a:blip r:embed="rId7" cstate="print"/>
          <a:srcRect b="7000"/>
          <a:stretch>
            <a:fillRect/>
          </a:stretch>
        </p:blipFill>
        <p:spPr bwMode="auto">
          <a:xfrm>
            <a:off x="7215206" y="3214686"/>
            <a:ext cx="178595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ek 33" descr="Snímek 1142.jpg"/>
          <p:cNvPicPr>
            <a:picLocks noChangeAspect="1"/>
          </p:cNvPicPr>
          <p:nvPr/>
        </p:nvPicPr>
        <p:blipFill>
          <a:blip r:embed="rId8" cstate="print">
            <a:lum bright="20000" contrast="20000"/>
          </a:blip>
          <a:stretch>
            <a:fillRect/>
          </a:stretch>
        </p:blipFill>
        <p:spPr>
          <a:xfrm>
            <a:off x="2786050" y="5286388"/>
            <a:ext cx="171451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Rýmařovské dom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Forte 150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285728"/>
            <a:ext cx="357190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 descr="IMG_0786.JPG"/>
          <p:cNvPicPr>
            <a:picLocks noChangeAspect="1"/>
          </p:cNvPicPr>
          <p:nvPr/>
        </p:nvPicPr>
        <p:blipFill>
          <a:blip r:embed="rId4" cstate="print"/>
          <a:srcRect l="9570" t="25390" r="15722"/>
          <a:stretch>
            <a:fillRect/>
          </a:stretch>
        </p:blipFill>
        <p:spPr>
          <a:xfrm>
            <a:off x="1071538" y="2786058"/>
            <a:ext cx="3786214" cy="283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L121_30363_10.jpg"/>
          <p:cNvPicPr>
            <a:picLocks noChangeAspect="1"/>
          </p:cNvPicPr>
          <p:nvPr/>
        </p:nvPicPr>
        <p:blipFill>
          <a:blip r:embed="rId5" cstate="print"/>
          <a:srcRect l="7812" t="28906" r="4687" b="5468"/>
          <a:stretch>
            <a:fillRect/>
          </a:stretch>
        </p:blipFill>
        <p:spPr>
          <a:xfrm>
            <a:off x="4929190" y="2786058"/>
            <a:ext cx="400052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 descr="V_35256_12.jpg"/>
          <p:cNvPicPr>
            <a:picLocks noChangeAspect="1"/>
          </p:cNvPicPr>
          <p:nvPr/>
        </p:nvPicPr>
        <p:blipFill>
          <a:blip r:embed="rId6" cstate="print"/>
          <a:srcRect l="7812" t="16016" r="4687" b="4297"/>
          <a:stretch>
            <a:fillRect/>
          </a:stretch>
        </p:blipFill>
        <p:spPr>
          <a:xfrm>
            <a:off x="4857752" y="361914"/>
            <a:ext cx="4029944" cy="244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32792_D90_07.jpg"/>
          <p:cNvPicPr>
            <a:picLocks noChangeAspect="1"/>
          </p:cNvPicPr>
          <p:nvPr/>
        </p:nvPicPr>
        <p:blipFill>
          <a:blip r:embed="rId7" cstate="print"/>
          <a:srcRect l="18428" t="23047" r="13281" b="4297"/>
          <a:stretch>
            <a:fillRect/>
          </a:stretch>
        </p:blipFill>
        <p:spPr>
          <a:xfrm>
            <a:off x="1403648" y="4716741"/>
            <a:ext cx="2646413" cy="187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RD-Haus-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992" y="4664696"/>
            <a:ext cx="2739154" cy="2054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Rýmařovské domy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matulova\Desktop\Doplnění do prezentace\LOCUS 119 I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77" y="165533"/>
            <a:ext cx="3555163" cy="2371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tulova\Desktop\Doplnění do prezentace\DRAGON 130 EVO 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489269"/>
            <a:ext cx="3427656" cy="2276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tulova\Desktop\Doplnění do prezentace\KUBIS 85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248" y="4796828"/>
            <a:ext cx="3154830" cy="2095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atulova\Desktop\Doplnění do prezentace\KUBIS 631 II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53" y="2538054"/>
            <a:ext cx="3524387" cy="2340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tulova\Desktop\Doplnění do prezentace\KUBIS 632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090"/>
            <a:ext cx="3427656" cy="2276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tulova\Desktop\Doplnění do prezentace\LARGO 85+1,5M+G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78" y="4796828"/>
            <a:ext cx="3154831" cy="2095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059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tulova\Desktop\Doplnění do prezentace\NOVA 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60648"/>
            <a:ext cx="2938033" cy="1959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tulova\Desktop\Doplnění do prezentace\DIMENZE 96+2M+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82" y="4289293"/>
            <a:ext cx="3073442" cy="205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tulova\Desktop\Doplnění do prezentace\LARGO 98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89293"/>
            <a:ext cx="3117646" cy="2101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tulova\Desktop\Doplnění do prezentace\LARGO 1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41" y="2223174"/>
            <a:ext cx="3039323" cy="2018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tulova\Desktop\Doplnění do prezentace\LOCUS 102 B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53248"/>
            <a:ext cx="2313103" cy="153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tulova\Desktop\Doplnění do prezentace\LOCUS 119 II.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64" y="2743286"/>
            <a:ext cx="2390559" cy="1587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tulova\Desktop\Doplnění do prezentace\NOVA 77 IV (1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0685"/>
            <a:ext cx="3753565" cy="2492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 descr="Rýmařovské dom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93392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Text Box 5"/>
          <p:cNvSpPr txBox="1">
            <a:spLocks noChangeArrowheads="1"/>
          </p:cNvSpPr>
          <p:nvPr/>
        </p:nvSpPr>
        <p:spPr bwMode="auto">
          <a:xfrm>
            <a:off x="1108431" y="414345"/>
            <a:ext cx="40948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2010</a:t>
            </a:r>
          </a:p>
          <a:p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Hotel Rujána - malý rodinný hotel v 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biosferické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reservaci jihovýchodní Rujány v Německu.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03848" y="214290"/>
            <a:ext cx="5686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Ukázka projektu: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matulova\Desktop\Hotel Rügen-Göhren\Hotel Rügen-Göhren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93" y="980728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ulova\Desktop\Hotel Rügen-Göhren\Hotel Rügen-Göhren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204864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907704" y="5775588"/>
            <a:ext cx="4803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Součásti </a:t>
            </a:r>
            <a:r>
              <a:rPr lang="cs-CZ" sz="1600" dirty="0"/>
              <a:t>je také bazén a sauna. </a:t>
            </a:r>
            <a:endParaRPr lang="cs-CZ" sz="1600" dirty="0" smtClean="0"/>
          </a:p>
          <a:p>
            <a:r>
              <a:rPr lang="cs-CZ" sz="1600" dirty="0" smtClean="0"/>
              <a:t>Hotel </a:t>
            </a:r>
            <a:r>
              <a:rPr lang="cs-CZ" sz="1600" dirty="0"/>
              <a:t>má k dispozici </a:t>
            </a:r>
            <a:r>
              <a:rPr lang="cs-CZ" sz="1600" dirty="0" smtClean="0"/>
              <a:t>11 </a:t>
            </a:r>
            <a:r>
              <a:rPr lang="cs-CZ" sz="1600" dirty="0"/>
              <a:t>pokojů od 22 m</a:t>
            </a:r>
            <a:r>
              <a:rPr lang="cs-CZ" sz="1600" baseline="30000" dirty="0"/>
              <a:t>2</a:t>
            </a:r>
            <a:r>
              <a:rPr lang="cs-CZ" sz="1600" dirty="0"/>
              <a:t> do 33 </a:t>
            </a:r>
            <a:r>
              <a:rPr lang="cs-CZ" sz="1600" dirty="0" smtClean="0"/>
              <a:t>m</a:t>
            </a:r>
            <a:r>
              <a:rPr lang="cs-CZ" sz="1600" baseline="30000" dirty="0" smtClean="0"/>
              <a:t>2</a:t>
            </a:r>
            <a:r>
              <a:rPr lang="cs-CZ" sz="1600" dirty="0"/>
              <a:t> </a:t>
            </a:r>
            <a:endParaRPr lang="cs-CZ" sz="1600" dirty="0" smtClean="0"/>
          </a:p>
          <a:p>
            <a:r>
              <a:rPr lang="cs-CZ" sz="1600" dirty="0" smtClean="0"/>
              <a:t>s</a:t>
            </a:r>
            <a:r>
              <a:rPr lang="cs-CZ" sz="1600" dirty="0"/>
              <a:t> moderně uspořádanými </a:t>
            </a:r>
            <a:r>
              <a:rPr lang="cs-CZ" sz="1600" dirty="0" smtClean="0"/>
              <a:t>koupelnami</a:t>
            </a:r>
            <a:r>
              <a:rPr lang="cs-CZ" sz="1600" dirty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P1000934_res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7" y="859487"/>
            <a:ext cx="3557795" cy="228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P1000919_resize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1187624" y="1926224"/>
            <a:ext cx="2592287" cy="1982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90" name="Text Box 5"/>
          <p:cNvSpPr txBox="1">
            <a:spLocks noChangeArrowheads="1"/>
          </p:cNvSpPr>
          <p:nvPr/>
        </p:nvSpPr>
        <p:spPr bwMode="auto">
          <a:xfrm>
            <a:off x="1041822" y="429894"/>
            <a:ext cx="40948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Krasylivka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červenec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Dvoupodlažní rodinný dům RD Atyp/30° 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Dispozice: 7 + 1 s garáží, 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domácím kinosálem a otevřeným podkrovím.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03848" y="214290"/>
            <a:ext cx="5686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Fotogalerie  developerských projektů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Ukra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O:\MARKETING\Fota, vizualizace\Dle typu\01_DEVELOPERSKÉ PROJEKTY\Oděsa - Ukrajina\+P9074962_resi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18" y="4005063"/>
            <a:ext cx="2607493" cy="1956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29409" y="5925762"/>
            <a:ext cx="456287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Oděsa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2012, třípodlažní rodinný dvojdomek</a:t>
            </a: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Dispozice: 5 +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O:\MARKETING\Fota, vizualizace\Dle typu\01_DEVELOPERSKÉ PROJEKTY\Oděsa - Ukrajina\+P9074985_resi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78" y="3212976"/>
            <a:ext cx="2708448" cy="2031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MARKETING\Fota, vizualizace\Dle typu\01_DEVELOPERSKÉ PROJEKTY\Oděsa - Ukrajina\+P1014953_resiz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94" y="3139621"/>
            <a:ext cx="2065389" cy="2753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44466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tulova\Desktop\Spolupráce s ČEZem\HOF_F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6" y="1184377"/>
            <a:ext cx="6786979" cy="452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Přímá spojnice 39"/>
          <p:cNvCxnSpPr>
            <a:endCxn id="42" idx="2"/>
          </p:cNvCxnSpPr>
          <p:nvPr/>
        </p:nvCxnSpPr>
        <p:spPr>
          <a:xfrm flipH="1" flipV="1">
            <a:off x="1392696" y="908135"/>
            <a:ext cx="1811164" cy="1500380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1277060" y="188639"/>
            <a:ext cx="620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B050"/>
                </a:solidFill>
              </a:rPr>
              <a:t>ÚSPORNÁ DOMÁCNOST BUDOUCNOSTI</a:t>
            </a:r>
            <a:endParaRPr lang="cs-CZ" sz="2400" b="1" dirty="0">
              <a:solidFill>
                <a:srgbClr val="00B05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85048" y="654219"/>
            <a:ext cx="20152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FOTOVOLTANICKÉ PANELY</a:t>
            </a:r>
          </a:p>
        </p:txBody>
      </p:sp>
      <p:cxnSp>
        <p:nvCxnSpPr>
          <p:cNvPr id="43" name="Přímá spojnice 42"/>
          <p:cNvCxnSpPr>
            <a:endCxn id="54" idx="2"/>
          </p:cNvCxnSpPr>
          <p:nvPr/>
        </p:nvCxnSpPr>
        <p:spPr>
          <a:xfrm flipV="1">
            <a:off x="2987823" y="1716049"/>
            <a:ext cx="2241111" cy="2779506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6745535" y="1097441"/>
            <a:ext cx="2311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CHYTRÝ ŘÍDÍCÍ SYSTÉM</a:t>
            </a:r>
          </a:p>
          <a:p>
            <a:r>
              <a:rPr lang="cs-CZ" sz="1050" dirty="0" smtClean="0"/>
              <a:t>Pohybové </a:t>
            </a:r>
            <a:r>
              <a:rPr lang="cs-CZ" sz="1050" dirty="0"/>
              <a:t>čidlo, které snižuje </a:t>
            </a:r>
            <a:endParaRPr lang="cs-CZ" sz="1050" dirty="0" smtClean="0"/>
          </a:p>
          <a:p>
            <a:r>
              <a:rPr lang="cs-CZ" sz="1050" dirty="0" smtClean="0"/>
              <a:t>teplotu a </a:t>
            </a:r>
            <a:r>
              <a:rPr lang="cs-CZ" sz="1050" dirty="0"/>
              <a:t>šetří náklady na vytápění, </a:t>
            </a:r>
          </a:p>
          <a:p>
            <a:r>
              <a:rPr lang="cs-CZ" sz="1050" dirty="0"/>
              <a:t>když v místnosti nikdo </a:t>
            </a:r>
            <a:r>
              <a:rPr lang="cs-CZ" sz="1050" dirty="0" smtClean="0"/>
              <a:t>není.</a:t>
            </a:r>
            <a:endParaRPr lang="cs-CZ" sz="1050" b="1" cap="all" dirty="0" smtClean="0"/>
          </a:p>
        </p:txBody>
      </p:sp>
      <p:cxnSp>
        <p:nvCxnSpPr>
          <p:cNvPr id="45" name="Přímá spojnice 44"/>
          <p:cNvCxnSpPr>
            <a:endCxn id="44" idx="2"/>
          </p:cNvCxnSpPr>
          <p:nvPr/>
        </p:nvCxnSpPr>
        <p:spPr>
          <a:xfrm flipV="1">
            <a:off x="5172313" y="1836105"/>
            <a:ext cx="2729148" cy="1172154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6" name="TextovéPole 45"/>
          <p:cNvSpPr txBox="1"/>
          <p:nvPr/>
        </p:nvSpPr>
        <p:spPr>
          <a:xfrm>
            <a:off x="5796135" y="5751028"/>
            <a:ext cx="31839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cap="all" dirty="0" smtClean="0"/>
              <a:t>BATERIE – využití akumulace</a:t>
            </a:r>
          </a:p>
          <a:p>
            <a:r>
              <a:rPr lang="cs-CZ" sz="1050" dirty="0" smtClean="0"/>
              <a:t>Pokud </a:t>
            </a:r>
            <a:r>
              <a:rPr lang="cs-CZ" sz="1050" dirty="0"/>
              <a:t>nevyrábí dostatečné množství energie, dodává ji z vysoce kapacitní baterie, do které se v případě přebytku energie ukládá. </a:t>
            </a:r>
            <a:r>
              <a:rPr lang="cs-CZ" sz="1050" dirty="0" smtClean="0"/>
              <a:t>Přebytky </a:t>
            </a:r>
            <a:r>
              <a:rPr lang="cs-CZ" sz="1050" dirty="0"/>
              <a:t>energie se mohou použít např. na nabíjení automobilu. </a:t>
            </a:r>
            <a:endParaRPr lang="cs-CZ" sz="1050" b="1" cap="all" dirty="0" smtClean="0"/>
          </a:p>
        </p:txBody>
      </p:sp>
      <p:cxnSp>
        <p:nvCxnSpPr>
          <p:cNvPr id="50" name="Přímá spojnice 49"/>
          <p:cNvCxnSpPr>
            <a:endCxn id="51" idx="2"/>
          </p:cNvCxnSpPr>
          <p:nvPr/>
        </p:nvCxnSpPr>
        <p:spPr>
          <a:xfrm flipV="1">
            <a:off x="5652119" y="3488902"/>
            <a:ext cx="2228373" cy="886495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6686052" y="2427073"/>
            <a:ext cx="238887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cap="all" dirty="0" smtClean="0"/>
              <a:t>CHYTRÝ ELEKTROMĚR</a:t>
            </a:r>
          </a:p>
          <a:p>
            <a:r>
              <a:rPr lang="cs-CZ" sz="1050" dirty="0" smtClean="0"/>
              <a:t>Bude </a:t>
            </a:r>
            <a:r>
              <a:rPr lang="cs-CZ" sz="1050" dirty="0"/>
              <a:t>součástí každé domácnosti. </a:t>
            </a:r>
          </a:p>
          <a:p>
            <a:r>
              <a:rPr lang="cs-CZ" sz="1050" dirty="0"/>
              <a:t>Je základem chytrých sítí – dokáže </a:t>
            </a:r>
          </a:p>
          <a:p>
            <a:r>
              <a:rPr lang="cs-CZ" sz="1050" dirty="0"/>
              <a:t>Přenášet data v reálném čase, </a:t>
            </a:r>
          </a:p>
          <a:p>
            <a:r>
              <a:rPr lang="pl-PL" sz="1050" dirty="0"/>
              <a:t>a to o spotřebě, ale i o výrobě elektřiny </a:t>
            </a:r>
            <a:r>
              <a:rPr lang="cs-CZ" sz="1050" dirty="0" smtClean="0"/>
              <a:t>v </a:t>
            </a:r>
            <a:r>
              <a:rPr lang="cs-CZ" sz="1050" dirty="0"/>
              <a:t>každém odběrném místě. </a:t>
            </a:r>
            <a:endParaRPr lang="cs-CZ" sz="1050" b="1" cap="all" dirty="0" smtClean="0"/>
          </a:p>
        </p:txBody>
      </p:sp>
      <p:sp>
        <p:nvSpPr>
          <p:cNvPr id="54" name="TextovéPole 53"/>
          <p:cNvSpPr txBox="1"/>
          <p:nvPr/>
        </p:nvSpPr>
        <p:spPr>
          <a:xfrm>
            <a:off x="3712332" y="654220"/>
            <a:ext cx="3033203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CHYTRÉ ELEKTROSPOTŘEBIČE</a:t>
            </a:r>
          </a:p>
          <a:p>
            <a:r>
              <a:rPr lang="cs-CZ" sz="1050" dirty="0" smtClean="0"/>
              <a:t>Mají </a:t>
            </a:r>
            <a:r>
              <a:rPr lang="cs-CZ" sz="1050" dirty="0"/>
              <a:t>nejvyšší úspornou třídu a jejich provoz má </a:t>
            </a:r>
          </a:p>
          <a:p>
            <a:r>
              <a:rPr lang="cs-CZ" sz="1050" dirty="0"/>
              <a:t>Na starosti chytrý řídící systém. Jakmile se </a:t>
            </a:r>
          </a:p>
          <a:p>
            <a:r>
              <a:rPr lang="cs-CZ" sz="1050" dirty="0"/>
              <a:t>členové domácnosti uloží ke spánku, vše </a:t>
            </a:r>
          </a:p>
          <a:p>
            <a:r>
              <a:rPr lang="cs-CZ" sz="1050" dirty="0"/>
              <a:t>nepotřebné automaticky vypne a zapne pračku </a:t>
            </a:r>
          </a:p>
          <a:p>
            <a:r>
              <a:rPr lang="cs-CZ" sz="1050" dirty="0"/>
              <a:t>nebo myčku nádobí. </a:t>
            </a:r>
            <a:endParaRPr lang="cs-CZ" sz="1050" b="1" cap="all" dirty="0" smtClean="0"/>
          </a:p>
        </p:txBody>
      </p:sp>
      <p:cxnSp>
        <p:nvCxnSpPr>
          <p:cNvPr id="57" name="Přímá spojnice 56"/>
          <p:cNvCxnSpPr>
            <a:endCxn id="46" idx="0"/>
          </p:cNvCxnSpPr>
          <p:nvPr/>
        </p:nvCxnSpPr>
        <p:spPr>
          <a:xfrm>
            <a:off x="5088868" y="4774848"/>
            <a:ext cx="2299231" cy="976180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5" name="Přímá spojnice 64"/>
          <p:cNvCxnSpPr>
            <a:endCxn id="88" idx="1"/>
          </p:cNvCxnSpPr>
          <p:nvPr/>
        </p:nvCxnSpPr>
        <p:spPr>
          <a:xfrm flipV="1">
            <a:off x="5740241" y="4734453"/>
            <a:ext cx="1467914" cy="80791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7" name="TextovéPole 66"/>
          <p:cNvSpPr txBox="1"/>
          <p:nvPr/>
        </p:nvSpPr>
        <p:spPr>
          <a:xfrm>
            <a:off x="3637169" y="5805328"/>
            <a:ext cx="18325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cap="all" dirty="0" smtClean="0"/>
              <a:t>Větrání s rekuperací</a:t>
            </a:r>
          </a:p>
        </p:txBody>
      </p:sp>
      <p:cxnSp>
        <p:nvCxnSpPr>
          <p:cNvPr id="70" name="Přímá spojnice 69"/>
          <p:cNvCxnSpPr>
            <a:endCxn id="72" idx="0"/>
          </p:cNvCxnSpPr>
          <p:nvPr/>
        </p:nvCxnSpPr>
        <p:spPr>
          <a:xfrm flipH="1">
            <a:off x="1840775" y="4401648"/>
            <a:ext cx="1599392" cy="1396479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2" name="TextovéPole 71"/>
          <p:cNvSpPr txBox="1"/>
          <p:nvPr/>
        </p:nvSpPr>
        <p:spPr>
          <a:xfrm>
            <a:off x="274742" y="5798127"/>
            <a:ext cx="313206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cap="all" dirty="0" smtClean="0"/>
              <a:t>KVALITA VNITŘNÍHO PROSTŘEDÍ</a:t>
            </a:r>
          </a:p>
          <a:p>
            <a:r>
              <a:rPr lang="cs-CZ" sz="1050" dirty="0"/>
              <a:t>– tepelná pohoda</a:t>
            </a:r>
            <a:r>
              <a:rPr lang="cs-CZ" sz="1050" dirty="0" smtClean="0"/>
              <a:t>,  – </a:t>
            </a:r>
            <a:r>
              <a:rPr lang="cs-CZ" sz="1050" dirty="0"/>
              <a:t>vlhkost vnitřního prostředí,</a:t>
            </a:r>
          </a:p>
          <a:p>
            <a:r>
              <a:rPr lang="cs-CZ" sz="1050" dirty="0"/>
              <a:t>– proudění vzduchu ve vnitřním </a:t>
            </a:r>
          </a:p>
          <a:p>
            <a:r>
              <a:rPr lang="cs-CZ" sz="1050" dirty="0"/>
              <a:t>   prostředí</a:t>
            </a:r>
            <a:r>
              <a:rPr lang="cs-CZ" sz="1050" dirty="0" smtClean="0"/>
              <a:t>,  – </a:t>
            </a:r>
            <a:r>
              <a:rPr lang="cs-CZ" sz="1050" dirty="0"/>
              <a:t>kvalita vnitřního prostředí (CO</a:t>
            </a:r>
            <a:r>
              <a:rPr lang="cs-CZ" sz="1050" baseline="-25000" dirty="0"/>
              <a:t>2</a:t>
            </a:r>
            <a:r>
              <a:rPr lang="cs-CZ" sz="1050" dirty="0"/>
              <a:t>),</a:t>
            </a:r>
          </a:p>
          <a:p>
            <a:r>
              <a:rPr lang="cs-CZ" sz="1050" dirty="0"/>
              <a:t>– prosvětlení vnitřního prostředí</a:t>
            </a:r>
            <a:r>
              <a:rPr lang="cs-CZ" sz="1050" dirty="0" smtClean="0"/>
              <a:t>.</a:t>
            </a:r>
            <a:endParaRPr lang="cs-CZ" sz="1050" b="1" cap="all" dirty="0" smtClean="0"/>
          </a:p>
        </p:txBody>
      </p:sp>
      <p:cxnSp>
        <p:nvCxnSpPr>
          <p:cNvPr id="75" name="Přímá spojnice 74"/>
          <p:cNvCxnSpPr>
            <a:endCxn id="42" idx="2"/>
          </p:cNvCxnSpPr>
          <p:nvPr/>
        </p:nvCxnSpPr>
        <p:spPr>
          <a:xfrm flipH="1" flipV="1">
            <a:off x="1392696" y="908135"/>
            <a:ext cx="803052" cy="1932428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6" name="Přímá spojnice 85"/>
          <p:cNvCxnSpPr>
            <a:endCxn id="67" idx="0"/>
          </p:cNvCxnSpPr>
          <p:nvPr/>
        </p:nvCxnSpPr>
        <p:spPr>
          <a:xfrm flipH="1">
            <a:off x="4553446" y="4127753"/>
            <a:ext cx="311016" cy="1677575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ovéPole 87"/>
          <p:cNvSpPr txBox="1"/>
          <p:nvPr/>
        </p:nvSpPr>
        <p:spPr>
          <a:xfrm>
            <a:off x="7208155" y="3961164"/>
            <a:ext cx="184923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cap="all" dirty="0" smtClean="0"/>
              <a:t>TEPELNÉ ČERPADLO</a:t>
            </a:r>
          </a:p>
          <a:p>
            <a:r>
              <a:rPr lang="cs-CZ" sz="1050" dirty="0" smtClean="0"/>
              <a:t>Součástí </a:t>
            </a:r>
            <a:r>
              <a:rPr lang="cs-CZ" sz="1050" dirty="0"/>
              <a:t>každého topného systému </a:t>
            </a:r>
            <a:r>
              <a:rPr lang="cs-CZ" sz="1050" dirty="0" smtClean="0"/>
              <a:t>nízkoenergetických </a:t>
            </a:r>
            <a:r>
              <a:rPr lang="cs-CZ" sz="1050" dirty="0"/>
              <a:t>domů </a:t>
            </a:r>
            <a:r>
              <a:rPr lang="cs-CZ" sz="1050" dirty="0" smtClean="0"/>
              <a:t>budoucnosti </a:t>
            </a:r>
            <a:r>
              <a:rPr lang="nn-NO" sz="1050" dirty="0" smtClean="0"/>
              <a:t>se </a:t>
            </a:r>
            <a:r>
              <a:rPr lang="nn-NO" sz="1050" dirty="0"/>
              <a:t>stane tepelné čerpadlo, které zajistí </a:t>
            </a:r>
            <a:r>
              <a:rPr lang="cs-CZ" sz="1050" dirty="0" smtClean="0"/>
              <a:t>teplou </a:t>
            </a:r>
            <a:r>
              <a:rPr lang="cs-CZ" sz="1050" dirty="0"/>
              <a:t>vodu a </a:t>
            </a:r>
            <a:r>
              <a:rPr lang="cs-CZ" sz="1050" dirty="0" smtClean="0"/>
              <a:t>Vytápění </a:t>
            </a:r>
            <a:r>
              <a:rPr lang="cs-CZ" sz="1050" dirty="0"/>
              <a:t>ve většině </a:t>
            </a:r>
            <a:endParaRPr lang="cs-CZ" sz="1050" dirty="0" smtClean="0"/>
          </a:p>
          <a:p>
            <a:r>
              <a:rPr lang="cs-CZ" sz="1050" dirty="0" smtClean="0"/>
              <a:t>měsíců roku.</a:t>
            </a:r>
            <a:endParaRPr lang="cs-CZ" sz="1050" b="1" cap="all" dirty="0" smtClean="0"/>
          </a:p>
        </p:txBody>
      </p:sp>
      <p:sp>
        <p:nvSpPr>
          <p:cNvPr id="3" name="Šipka doprava 2"/>
          <p:cNvSpPr/>
          <p:nvPr/>
        </p:nvSpPr>
        <p:spPr>
          <a:xfrm rot="10800000">
            <a:off x="5088869" y="4021550"/>
            <a:ext cx="563250" cy="240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>
            <a:off x="5186868" y="4375397"/>
            <a:ext cx="347226" cy="24031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16200000">
            <a:off x="4326378" y="3920681"/>
            <a:ext cx="347226" cy="24031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 doprava 24"/>
          <p:cNvSpPr/>
          <p:nvPr/>
        </p:nvSpPr>
        <p:spPr>
          <a:xfrm rot="16200000">
            <a:off x="2504050" y="3833982"/>
            <a:ext cx="347226" cy="24031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 doprava 25"/>
          <p:cNvSpPr/>
          <p:nvPr/>
        </p:nvSpPr>
        <p:spPr>
          <a:xfrm rot="5400000">
            <a:off x="3458517" y="4124501"/>
            <a:ext cx="347226" cy="240316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/>
          <p:cNvCxnSpPr>
            <a:endCxn id="54" idx="2"/>
          </p:cNvCxnSpPr>
          <p:nvPr/>
        </p:nvCxnSpPr>
        <p:spPr>
          <a:xfrm flipV="1">
            <a:off x="4499991" y="1716049"/>
            <a:ext cx="728943" cy="2975891"/>
          </a:xfrm>
          <a:prstGeom prst="line">
            <a:avLst/>
          </a:prstGeom>
          <a:ln>
            <a:headEnd type="oval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7" name="Šipka doprava 26"/>
          <p:cNvSpPr/>
          <p:nvPr/>
        </p:nvSpPr>
        <p:spPr>
          <a:xfrm>
            <a:off x="4379833" y="4326692"/>
            <a:ext cx="347226" cy="240316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8678927"/>
      </p:ext>
    </p:extLst>
  </p:cSld>
  <p:clrMapOvr>
    <a:masterClrMapping/>
  </p:clrMapOvr>
  <p:transition spd="med" advClick="0" advTm="0">
    <p:sndAc>
      <p:stSnd>
        <p:snd r:embed="rId3" name="breez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IMG_0740.JPG"/>
          <p:cNvPicPr>
            <a:picLocks noChangeAspect="1"/>
          </p:cNvPicPr>
          <p:nvPr/>
        </p:nvPicPr>
        <p:blipFill>
          <a:blip r:embed="rId2" cstate="print"/>
          <a:srcRect b="35532"/>
          <a:stretch>
            <a:fillRect/>
          </a:stretch>
        </p:blipFill>
        <p:spPr>
          <a:xfrm>
            <a:off x="1071538" y="3573016"/>
            <a:ext cx="5214974" cy="252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 descr="IMG_0741.JPG"/>
          <p:cNvPicPr>
            <a:picLocks noChangeAspect="1"/>
          </p:cNvPicPr>
          <p:nvPr/>
        </p:nvPicPr>
        <p:blipFill>
          <a:blip r:embed="rId3" cstate="print"/>
          <a:srcRect b="47546"/>
          <a:stretch>
            <a:fillRect/>
          </a:stretch>
        </p:blipFill>
        <p:spPr>
          <a:xfrm>
            <a:off x="2793945" y="1928802"/>
            <a:ext cx="6192931" cy="243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4402831" y="805218"/>
            <a:ext cx="335758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Cochem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Německo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leden – červen 2006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180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rodinných domů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IMG_0748.JPG"/>
          <p:cNvPicPr>
            <a:picLocks noChangeAspect="1"/>
          </p:cNvPicPr>
          <p:nvPr/>
        </p:nvPicPr>
        <p:blipFill>
          <a:blip r:embed="rId4" cstate="print"/>
          <a:srcRect r="34369" b="35701"/>
          <a:stretch>
            <a:fillRect/>
          </a:stretch>
        </p:blipFill>
        <p:spPr>
          <a:xfrm>
            <a:off x="1142976" y="142852"/>
            <a:ext cx="3143271" cy="230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429124" y="214290"/>
            <a:ext cx="4460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Fotogalerie developerských projektů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IMG_7255.jpg"/>
          <p:cNvPicPr>
            <a:picLocks noChangeAspect="1"/>
          </p:cNvPicPr>
          <p:nvPr/>
        </p:nvPicPr>
        <p:blipFill>
          <a:blip r:embed="rId2" cstate="print"/>
          <a:srcRect t="20833" b="9375"/>
          <a:stretch>
            <a:fillRect/>
          </a:stretch>
        </p:blipFill>
        <p:spPr>
          <a:xfrm>
            <a:off x="1071537" y="3645024"/>
            <a:ext cx="4864087" cy="254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IMG_7269.jpg"/>
          <p:cNvPicPr>
            <a:picLocks noChangeAspect="1"/>
          </p:cNvPicPr>
          <p:nvPr/>
        </p:nvPicPr>
        <p:blipFill>
          <a:blip r:embed="rId3" cstate="print"/>
          <a:srcRect l="7031" b="25231"/>
          <a:stretch>
            <a:fillRect/>
          </a:stretch>
        </p:blipFill>
        <p:spPr>
          <a:xfrm>
            <a:off x="4067944" y="1469133"/>
            <a:ext cx="4959534" cy="299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IMG_7262.jpg"/>
          <p:cNvPicPr>
            <a:picLocks noChangeAspect="1"/>
          </p:cNvPicPr>
          <p:nvPr/>
        </p:nvPicPr>
        <p:blipFill>
          <a:blip r:embed="rId4" cstate="print"/>
          <a:srcRect t="10416" b="22916"/>
          <a:stretch>
            <a:fillRect/>
          </a:stretch>
        </p:blipFill>
        <p:spPr>
          <a:xfrm>
            <a:off x="1064233" y="188640"/>
            <a:ext cx="5000661" cy="2500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53434" y="298413"/>
            <a:ext cx="28575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Chýně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u Prahy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Realizace: 2005 – 2008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45 bytových domů – 315 bytů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16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IMG_8671.JPG"/>
          <p:cNvPicPr>
            <a:picLocks noChangeAspect="1"/>
          </p:cNvPicPr>
          <p:nvPr/>
        </p:nvPicPr>
        <p:blipFill>
          <a:blip r:embed="rId2" cstate="print"/>
          <a:srcRect t="6250" b="25000"/>
          <a:stretch>
            <a:fillRect/>
          </a:stretch>
        </p:blipFill>
        <p:spPr>
          <a:xfrm>
            <a:off x="1110134" y="1332034"/>
            <a:ext cx="3235002" cy="184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IMG_8668.JPG"/>
          <p:cNvPicPr>
            <a:picLocks noChangeAspect="1"/>
          </p:cNvPicPr>
          <p:nvPr/>
        </p:nvPicPr>
        <p:blipFill>
          <a:blip r:embed="rId3" cstate="print"/>
          <a:srcRect l="12255" t="15625" r="6048" b="32292"/>
          <a:stretch>
            <a:fillRect/>
          </a:stretch>
        </p:blipFill>
        <p:spPr>
          <a:xfrm>
            <a:off x="1835696" y="3541529"/>
            <a:ext cx="6072930" cy="2935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83370" y="404664"/>
            <a:ext cx="28575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Brno – Dolní Heršpice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Realizace: 2009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21 bytových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domů –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120 bytů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matulova\Desktop\ŘD Brno - Heršp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332" y="429916"/>
            <a:ext cx="4873179" cy="2750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Mikulov03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t="15955" b="10884"/>
          <a:stretch>
            <a:fillRect/>
          </a:stretch>
        </p:blipFill>
        <p:spPr>
          <a:xfrm>
            <a:off x="1071538" y="539943"/>
            <a:ext cx="3714776" cy="1812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Mikulov01.jpg"/>
          <p:cNvPicPr>
            <a:picLocks noChangeAspect="1"/>
          </p:cNvPicPr>
          <p:nvPr/>
        </p:nvPicPr>
        <p:blipFill>
          <a:blip r:embed="rId3" cstate="print"/>
          <a:srcRect t="5921" b="5263"/>
          <a:stretch>
            <a:fillRect/>
          </a:stretch>
        </p:blipFill>
        <p:spPr>
          <a:xfrm>
            <a:off x="1042192" y="2622594"/>
            <a:ext cx="5549939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Mikulov02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8492" b="8235"/>
          <a:stretch>
            <a:fillRect/>
          </a:stretch>
        </p:blipFill>
        <p:spPr>
          <a:xfrm>
            <a:off x="4828404" y="315885"/>
            <a:ext cx="4143404" cy="2260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929330"/>
            <a:ext cx="1143008" cy="78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643687" y="3357562"/>
            <a:ext cx="25003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Mikulov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Realizace: 2007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4 bytové domy – 24 bytů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O:\MARKETING\Fota, vizualizace, podklady\Dle typu\01_DEVELOPERSKÉ PROJEKTY\Staré Město u Uherského Hradiště\obrázek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4" y="3140968"/>
            <a:ext cx="4091831" cy="3068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49223" y="6191289"/>
            <a:ext cx="37879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>
                <a:latin typeface="Nimbus Sans Nov T OT Black" pitchFamily="50" charset="0"/>
                <a:cs typeface="Arial" panose="020B0604020202020204" pitchFamily="34" charset="0"/>
              </a:rPr>
              <a:t>Staré Město u Uherského </a:t>
            </a:r>
            <a:r>
              <a:rPr lang="cs-CZ" sz="1600" b="1" dirty="0">
                <a:latin typeface="Nimbus Sans Nov T OT Black" pitchFamily="50" charset="0"/>
                <a:cs typeface="Arial" panose="020B0604020202020204" pitchFamily="34" charset="0"/>
              </a:rPr>
              <a:t>H</a:t>
            </a:r>
            <a:r>
              <a:rPr lang="cs-CZ" sz="1600" b="1" dirty="0" smtClean="0">
                <a:latin typeface="Nimbus Sans Nov T OT Black" pitchFamily="50" charset="0"/>
                <a:cs typeface="Arial" panose="020B0604020202020204" pitchFamily="34" charset="0"/>
              </a:rPr>
              <a:t>radiště</a:t>
            </a:r>
            <a:endParaRPr lang="cs-CZ" sz="1600" b="1" dirty="0">
              <a:latin typeface="Nimbus Sans Nov T OT Black" pitchFamily="50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Nimbus Sans Nov T OT" pitchFamily="50" charset="0"/>
              </a:rPr>
              <a:t>Realisierung: </a:t>
            </a:r>
            <a:r>
              <a:rPr lang="cs-CZ" sz="1600" dirty="0" smtClean="0">
                <a:latin typeface="Nimbus Sans Nov T OT" pitchFamily="50" charset="0"/>
                <a:cs typeface="Arial" panose="020B0604020202020204" pitchFamily="34" charset="0"/>
              </a:rPr>
              <a:t>2007</a:t>
            </a:r>
            <a:endParaRPr lang="cs-CZ" sz="1600" dirty="0">
              <a:latin typeface="Nimbus Sans Nov T OT" pitchFamily="50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O:\MARKETING\Fota, vizualizace, podklady\Dle typu\01_DEVELOPERSKÉ PROJEKTY\Staré Město u Uherského Hradiště\Valenta\Bytový dům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38" y="257789"/>
            <a:ext cx="3883026" cy="2912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929330"/>
            <a:ext cx="1143008" cy="78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O:\MARKETING\Fota, vizualizace, podklady\Dle typu\01_DEVELOPERSKÉ PROJEKTY\Staré Město u Uherského Hradiště\Valenta\Bytový dům 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72" y="267037"/>
            <a:ext cx="3858366" cy="2893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53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IMG_0784.JPG"/>
          <p:cNvPicPr>
            <a:picLocks noChangeAspect="1"/>
          </p:cNvPicPr>
          <p:nvPr/>
        </p:nvPicPr>
        <p:blipFill>
          <a:blip r:embed="rId2" cstate="print"/>
          <a:srcRect l="12207"/>
          <a:stretch>
            <a:fillRect/>
          </a:stretch>
        </p:blipFill>
        <p:spPr>
          <a:xfrm>
            <a:off x="5572132" y="332656"/>
            <a:ext cx="326132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IMG_0783.JPG"/>
          <p:cNvPicPr>
            <a:picLocks noChangeAspect="1"/>
          </p:cNvPicPr>
          <p:nvPr/>
        </p:nvPicPr>
        <p:blipFill>
          <a:blip r:embed="rId3" cstate="print"/>
          <a:srcRect t="5468" r="11328" b="23047"/>
          <a:stretch>
            <a:fillRect/>
          </a:stretch>
        </p:blipFill>
        <p:spPr>
          <a:xfrm>
            <a:off x="1082355" y="332656"/>
            <a:ext cx="448977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IMG_0777.JPG"/>
          <p:cNvPicPr>
            <a:picLocks noChangeAspect="1"/>
          </p:cNvPicPr>
          <p:nvPr/>
        </p:nvPicPr>
        <p:blipFill>
          <a:blip r:embed="rId4" cstate="print"/>
          <a:srcRect l="3418" t="17187" r="5175" b="37109"/>
          <a:stretch>
            <a:fillRect/>
          </a:stretch>
        </p:blipFill>
        <p:spPr>
          <a:xfrm>
            <a:off x="1082354" y="3118738"/>
            <a:ext cx="7568567" cy="276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929330"/>
            <a:ext cx="1143008" cy="78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327243" y="6049464"/>
            <a:ext cx="44428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Luka nad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Jihlavou   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2008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 bytových domů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bytů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000760" y="692696"/>
            <a:ext cx="300617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Brno - </a:t>
            </a:r>
            <a:r>
              <a:rPr lang="cs-CZ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Přízřenice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jaro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9 rodinných domů KUBIS 88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k-keramika.cz/image/871/&amp;position=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96863" y="-26008013"/>
            <a:ext cx="9753600" cy="9753600"/>
          </a:xfrm>
          <a:prstGeom prst="rect">
            <a:avLst/>
          </a:prstGeom>
          <a:noFill/>
        </p:spPr>
      </p:pic>
      <p:pic>
        <p:nvPicPr>
          <p:cNvPr id="11" name="Picture 5" descr="C:\Documents and Settings\hornackova\Plocha\&amp;position=.jpg"/>
          <p:cNvPicPr>
            <a:picLocks noChangeAspect="1" noChangeArrowheads="1"/>
          </p:cNvPicPr>
          <p:nvPr/>
        </p:nvPicPr>
        <p:blipFill>
          <a:blip r:embed="rId3" cstate="print"/>
          <a:srcRect r="2817" b="35211"/>
          <a:stretch>
            <a:fillRect/>
          </a:stretch>
        </p:blipFill>
        <p:spPr bwMode="auto">
          <a:xfrm>
            <a:off x="1071538" y="571480"/>
            <a:ext cx="492922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Documents and Settings\hornackova\Plocha\&amp;position=.jpg"/>
          <p:cNvPicPr>
            <a:picLocks noChangeAspect="1" noChangeArrowheads="1"/>
          </p:cNvPicPr>
          <p:nvPr/>
        </p:nvPicPr>
        <p:blipFill>
          <a:blip r:embed="rId3" cstate="print"/>
          <a:srcRect l="50704" t="66197"/>
          <a:stretch>
            <a:fillRect/>
          </a:stretch>
        </p:blipFill>
        <p:spPr bwMode="auto">
          <a:xfrm>
            <a:off x="6072198" y="1785926"/>
            <a:ext cx="29289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" descr="D:\Fotky\Dle typu\DEVELOPERSKÉ PROJEKTY\Přízřenice\malé\RD - Přízřenice (1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822" y="4194473"/>
            <a:ext cx="2500330" cy="187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D:\Fotky\Dle typu\DEVELOPERSKÉ PROJEKTY\Přízřenice\malé\Kopie - RD - Přízřenice 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786190"/>
            <a:ext cx="3119713" cy="2336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D:\Fotky\Dle typu\DEVELOPERSKÉ PROJEKTY\Přízřenice\malé\Kopie - RD - Přízřenice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3643314"/>
            <a:ext cx="2371725" cy="177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ek 16" descr="Rýmařovské dom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429124" y="214290"/>
            <a:ext cx="4460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Fotogalerie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 developerských projektů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143126" y="6134288"/>
            <a:ext cx="51435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Brandýs nad Labem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Realizace: podzim 2010 - 24 řadových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domů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 descr="2011-09-23 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7739" y="2564904"/>
            <a:ext cx="4680449" cy="310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ázek 18" descr="2011-09-23 094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rcRect t="6250" b="11458"/>
          <a:stretch>
            <a:fillRect/>
          </a:stretch>
        </p:blipFill>
        <p:spPr>
          <a:xfrm>
            <a:off x="1142976" y="307148"/>
            <a:ext cx="235745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Obrázek 19" descr="2011-09-23 0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3782351"/>
            <a:ext cx="328614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ek 20" descr="2011-09-23 080.jpg"/>
          <p:cNvPicPr>
            <a:picLocks noChangeAspect="1"/>
          </p:cNvPicPr>
          <p:nvPr/>
        </p:nvPicPr>
        <p:blipFill>
          <a:blip r:embed="rId5" cstate="print"/>
          <a:srcRect r="1562"/>
          <a:stretch>
            <a:fillRect/>
          </a:stretch>
        </p:blipFill>
        <p:spPr>
          <a:xfrm>
            <a:off x="6437386" y="307148"/>
            <a:ext cx="2500330" cy="1829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Obrázek 21" descr="2011-09-23 101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rcRect l="42969" t="21767" b="20590"/>
          <a:stretch>
            <a:fillRect/>
          </a:stretch>
        </p:blipFill>
        <p:spPr>
          <a:xfrm>
            <a:off x="3579866" y="307148"/>
            <a:ext cx="285752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Rýmařovské dom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rdrymarov.cz/pic/cz_foto_RD_Obristvi/RD_Obristvi_0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3409" t="13500" b="9999"/>
          <a:stretch>
            <a:fillRect/>
          </a:stretch>
        </p:blipFill>
        <p:spPr bwMode="auto">
          <a:xfrm>
            <a:off x="4067230" y="4509121"/>
            <a:ext cx="3576229" cy="214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2" descr="http://www.rdrymarov.cz/pic/cz_foto_RD_Obristvi/RD_Obristvi_0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6494"/>
          <a:stretch>
            <a:fillRect/>
          </a:stretch>
        </p:blipFill>
        <p:spPr bwMode="auto">
          <a:xfrm>
            <a:off x="1071538" y="1115225"/>
            <a:ext cx="4688118" cy="3798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4" name="Picture 6" descr="http://www.rdrymarov.cz/pic/cz_foto_RD_Obristvi/RD_Obristvi_0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15000" b="9999"/>
          <a:stretch>
            <a:fillRect/>
          </a:stretch>
        </p:blipFill>
        <p:spPr bwMode="auto">
          <a:xfrm>
            <a:off x="4716016" y="232046"/>
            <a:ext cx="4255792" cy="241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062038" y="5085184"/>
            <a:ext cx="2928937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Obříství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Realizace: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12 řadových rodinných domů</a:t>
            </a:r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 descr="Rýmařovské dom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rdrymarov.cz/pic/cz_aktualni_projekty/Nucice_B.jpg"/>
          <p:cNvPicPr>
            <a:picLocks noChangeAspect="1" noChangeArrowheads="1"/>
          </p:cNvPicPr>
          <p:nvPr/>
        </p:nvPicPr>
        <p:blipFill>
          <a:blip r:embed="rId2" cstate="print"/>
          <a:srcRect t="11667" b="19999"/>
          <a:stretch>
            <a:fillRect/>
          </a:stretch>
        </p:blipFill>
        <p:spPr bwMode="auto">
          <a:xfrm>
            <a:off x="3837167" y="245033"/>
            <a:ext cx="5157439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 descr="nucice_dvojdum_city (9).jpg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rcRect t="14112" r="8569" b="16784"/>
          <a:stretch>
            <a:fillRect/>
          </a:stretch>
        </p:blipFill>
        <p:spPr>
          <a:xfrm>
            <a:off x="3901027" y="3501008"/>
            <a:ext cx="5041015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ázek 16" descr="nucice_dvojdum_city (3)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14546" t="12929" r="9090" b="9494"/>
          <a:stretch>
            <a:fillRect/>
          </a:stretch>
        </p:blipFill>
        <p:spPr>
          <a:xfrm rot="21380961">
            <a:off x="1071538" y="1964520"/>
            <a:ext cx="3192908" cy="182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Obrázek 17" descr="nucice_dvojdum_city.jpg"/>
          <p:cNvPicPr>
            <a:picLocks noChangeAspect="1"/>
          </p:cNvPicPr>
          <p:nvPr/>
        </p:nvPicPr>
        <p:blipFill>
          <a:blip r:embed="rId5" cstate="print">
            <a:lum bright="20000" contrast="10000"/>
          </a:blip>
          <a:srcRect l="15469" t="35000" r="15625"/>
          <a:stretch>
            <a:fillRect/>
          </a:stretch>
        </p:blipFill>
        <p:spPr>
          <a:xfrm rot="21384096">
            <a:off x="1071538" y="4120516"/>
            <a:ext cx="350046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33649" y="414345"/>
            <a:ext cx="271115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Nučice u Rudné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Realizace: listopad 2009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Výstavba řadových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rodinných domů 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dvojdomů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3+1</a:t>
            </a: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133450" y="404664"/>
            <a:ext cx="6390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Dlouhodobě zákazníky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oblíbený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rodinný dům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SOLO 117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C:\Users\matulova\Desktop\SKMBT_C22012100413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980728"/>
            <a:ext cx="389658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018165" y="988289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rok 1977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568755" y="5419814"/>
            <a:ext cx="1296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rok 2007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O:\MARKETING\Fota, vizualizace\Dle typu\SOLO 117\33662_S117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83" y="3212977"/>
            <a:ext cx="3949859" cy="2633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907704" y="5897428"/>
            <a:ext cx="57940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Lodž, Polsko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 developerského projektu: září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Výstavba bytových domů,  I. etapa – 64 bytových jednotek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matulova\Desktop\2012-08-02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687" y="3140968"/>
            <a:ext cx="3544777" cy="266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atulova\Desktop\2012-10-25 Lodž (0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57" y="260648"/>
            <a:ext cx="3919537" cy="260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atulova\Desktop\2012-10-25 Lodž (0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632" y="260648"/>
            <a:ext cx="3742367" cy="248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matulova\Desktop\2012-10-25 Lodž (1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53" y="3140968"/>
            <a:ext cx="3927043" cy="2608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Rýmařovské dom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10379" y="6134288"/>
            <a:ext cx="50006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Stollhof,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Rakousko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Konferenční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centrum,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ealizace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květen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97756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O:\MARKETING\Fota, vizualizace\Dle typu\01_DEVELOPERSKÉ PROJEKTY\Stollhof - Rakousko\Profi fota\Stollho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12" y="4346895"/>
            <a:ext cx="2613567" cy="174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MARKETING\Fota, vizualizace\Dle typu\01_DEVELOPERSKÉ PROJEKTY\Stollhof - Rakousko\Profi fota\Stollhof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89" y="404664"/>
            <a:ext cx="2613567" cy="174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:\MARKETING\Fota, vizualizace\Dle typu\01_DEVELOPERSKÉ PROJEKTY\Stollhof - Rakousko\Profi fota\Stollhof_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92" y="2348880"/>
            <a:ext cx="2613567" cy="174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MARKETING\Fota, vizualizace\Dle typu\01_DEVELOPERSKÉ PROJEKTY\Stollhof - Rakousko\Profi fota\Stollhof_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5" y="2348880"/>
            <a:ext cx="2613567" cy="174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:\MARKETING\Fota, vizualizace\Dle typu\01_DEVELOPERSKÉ PROJEKTY\Stollhof - Rakousko\Profi fota\Stollhof_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176" y="485412"/>
            <a:ext cx="2613567" cy="1682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O:\MARKETING\Fota, vizualizace\Dle typu\01_DEVELOPERSKÉ PROJEKTY\Stollhof - Rakousko\Profi fota\Stollhof_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786" y="427559"/>
            <a:ext cx="2613567" cy="174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:\MARKETING\Fota, vizualizace\Dle typu\01_DEVELOPERSKÉ PROJEKTY\Stollhof - Rakousko\Profi fota\Stollhof_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00" y="4293096"/>
            <a:ext cx="2613567" cy="1740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O:\MARKETING\Fota, vizualizace\Dle typu\01_DEVELOPERSKÉ PROJEKTY\Stollhof - Rakousko\Profi fota\Stollhof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556" y="4293096"/>
            <a:ext cx="2694344" cy="1794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O:\MARKETING\Fota, vizualizace\Dle typu\01_DEVELOPERSKÉ PROJEKTY\Stollhof - Rakousko\Profi fota\GreenWell_eciRGB_A4_Philipp_Kreidl_130724_26_5A_X346_re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444" y="2348880"/>
            <a:ext cx="2612476" cy="1741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123728" y="6130614"/>
            <a:ext cx="50006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Stollhof,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Rakousko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Konferenční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centrum,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ealizace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květen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19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O:\MARKETING\Fota, vizualizace\Dle typu\01_DEVELOPERSKÉ PROJEKTY\Stollhof - Rakousko\Profi fota\GreenWell_eciRGB_A4_Philipp_Kreidl_130724_26_5B_7227_r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36" y="2239541"/>
            <a:ext cx="2647751" cy="1764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:\MARKETING\Fota, vizualizace\Dle typu\01_DEVELOPERSKÉ PROJEKTY\Stollhof - Rakousko\Profi fota\GreenWell_eciRGB_A4_Philipp_Kreidl_130724_26_5B_7249_r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60" y="4189035"/>
            <a:ext cx="2647751" cy="1764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:\MARKETING\Fota, vizualizace\Dle typu\01_DEVELOPERSKÉ PROJEKTY\Stollhof - Rakousko\Profi fota\GreenWell_eciRGB_A4_Philipp_Kreidl_130724_26_5B_7375_r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422" y="4216586"/>
            <a:ext cx="2647751" cy="1764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:\MARKETING\Fota, vizualizace\Dle typu\01_DEVELOPERSKÉ PROJEKTY\Stollhof - Rakousko\Profi fota\GreenWell_eciRGB_A4_Philipp_Kreidl_130724_26_5B_8071_r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33" y="2204864"/>
            <a:ext cx="2694415" cy="1795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:\MARKETING\Fota, vizualizace\Dle typu\01_DEVELOPERSKÉ PROJEKTY\Stollhof - Rakousko\Profi fota\GreenWell_eciRGB_A4_Philipp_Kreidl_130724_26_5B_8234_re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34215"/>
            <a:ext cx="2806772" cy="1807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:\MARKETING\Fota, vizualizace\Dle typu\01_DEVELOPERSKÉ PROJEKTY\Stollhof - Rakousko\Profi fota\GreenWell_eciRGB_A4_Philipp_Kreidl_130731_5B_0698_re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33" y="234215"/>
            <a:ext cx="2760603" cy="1795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O:\MARKETING\Fota, vizualizace\Dle typu\01_DEVELOPERSKÉ PROJEKTY\Stollhof - Rakousko\Profi fota\GreenWell_eciRGB_A4_Philipp_Kreidl_130731_5B_1114_re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21840"/>
            <a:ext cx="1874044" cy="281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:\MARKETING\Fota, vizualizace\Dle typu\01_DEVELOPERSKÉ PROJEKTY\Stollhof - Rakousko\Profi fota\GreenWell_eciRGB_A4_Philipp_Kreidl_130801_5B_8562_re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8563"/>
            <a:ext cx="1938679" cy="2908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60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691680" y="5914160"/>
            <a:ext cx="6168859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Seefeldergasse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Rakousko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ealizace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září 2012 až září 2014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Výstavba 3 bytových domů s 32 bytovými jednotkami a 31 rodinných domů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matulova\Desktop\DSC_0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974" y="1913166"/>
            <a:ext cx="3307149" cy="2206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tulova\Desktop\DSC_02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533" y="4235846"/>
            <a:ext cx="2559359" cy="1707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atulova\Desktop\DSC_02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39"/>
            <a:ext cx="4361895" cy="2910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matulova\Desktop\DSC_02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3" y="3128618"/>
            <a:ext cx="2661815" cy="1776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matulova\Desktop\Doplnění do prezentace\Seefeldergassse (9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72" y="3983203"/>
            <a:ext cx="3305661" cy="2213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matulova\Desktop\seelfeldergass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08" y="71381"/>
            <a:ext cx="3390725" cy="24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50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ek 17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691680" y="6040495"/>
            <a:ext cx="616885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Seefeldergasse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Rakousko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Výstavba 3 bytových domů s 32 bytovými jednotkami a 31 rodinných domů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C:\Users\matulova\Desktop\Doplnění do prezentace\Seefeldergassse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384" y="2995822"/>
            <a:ext cx="4242275" cy="284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matulova\Desktop\Doplnění do prezentace\Seefeldergassse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10541"/>
            <a:ext cx="3000075" cy="200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matulova\Desktop\Doplnění do prezentace\Seefeldergassse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93145"/>
            <a:ext cx="3175672" cy="2126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31" y="116631"/>
            <a:ext cx="1927713" cy="2879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C:\Users\matulova\Desktop\DSC_02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57" y="4161953"/>
            <a:ext cx="3040732" cy="2029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matulova\Desktop\DSC_02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57" y="116632"/>
            <a:ext cx="291348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atulova\Desktop\Doplnění do prezentace\Seefeldergassse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08" y="3038637"/>
            <a:ext cx="4242275" cy="284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matulova\Desktop\Doplnění do prezentace\Seefeldergassse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2" y="2153356"/>
            <a:ext cx="3000075" cy="200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matulova\Desktop\DSC_02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81" y="159447"/>
            <a:ext cx="291348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90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matulova\Desktop\Bez názvu -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55" y="3102765"/>
            <a:ext cx="2343375" cy="31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79913" y="5888066"/>
            <a:ext cx="4323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Pardubice -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Doubravice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Začátek realizace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Výstavba 53 řadových rodinných domů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 descr="C:\Users\matulova\Desktop\Bez názvu - 2 –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28" y="3102764"/>
            <a:ext cx="2304256" cy="30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61772" y="3438897"/>
            <a:ext cx="84077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2" descr="C:\Users\matulova\Desktop\DSC_02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58" y="2994740"/>
            <a:ext cx="4739650" cy="2666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ulova\Desktop\DSC_02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332656"/>
            <a:ext cx="3931008" cy="221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tulova\Desktop\DSC_02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65" y="332656"/>
            <a:ext cx="3933441" cy="221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2411759" y="3464793"/>
            <a:ext cx="497339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261133" y="2974008"/>
            <a:ext cx="574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1. NP</a:t>
            </a:r>
            <a:endParaRPr lang="cs-CZ" sz="11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992631" y="2980651"/>
            <a:ext cx="574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2</a:t>
            </a:r>
            <a:r>
              <a:rPr lang="cs-CZ" sz="1100" dirty="0" smtClean="0"/>
              <a:t>. NP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56996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753536" y="5775588"/>
            <a:ext cx="49831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Statenice, Praha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Začátek realizace: červen 2012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Výstavba 3 bytových domů s 9 bytovými jednotkami </a:t>
            </a:r>
          </a:p>
        </p:txBody>
      </p:sp>
      <p:pic>
        <p:nvPicPr>
          <p:cNvPr id="1026" name="Picture 2" descr="C:\Users\matulova\Desktop\statenice\DSC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03" y="600176"/>
            <a:ext cx="3849545" cy="256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matulova\Desktop\statenice\DSC_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65" y="3261449"/>
            <a:ext cx="3644900" cy="2428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:\MARKETING\Fota, vizualizace\Dle typu\DEVELOPERSKÉ PROJEKTY\Statenice Praha\pohled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72360"/>
            <a:ext cx="3502072" cy="24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O:\MARKETING\Fota, vizualizace\Dle typu\DEVELOPERSKÉ PROJEKTY\Statenice Praha\statenice - pokroví _ kop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3910666"/>
            <a:ext cx="2041251" cy="18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:\MARKETING\Fota, vizualizace\Dle typu\DEVELOPERSKÉ PROJEKTY\Statenice Praha\statenice - přízemí _ kopi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4" y="3789040"/>
            <a:ext cx="2039569" cy="19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3203847" y="3512041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podkroví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071538" y="3512041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přízemí</a:t>
            </a:r>
            <a:endParaRPr lang="cs-CZ" sz="12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Obrázek 19" descr="Rýmařovské dom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5448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O:\MARKETING\Fota, vizualizace\Dle typu\01_DEVELOPERSKÉ PROJEKTY\Králův Dvůr - Máchovna Veluxové řadovky\Výběr\PA183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1"/>
            <a:ext cx="3841228" cy="2829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MARKETING\Fota, vizualizace\Dle typu\01_DEVELOPERSKÉ PROJEKTY\Králův Dvůr - Máchovna Veluxové řadovky\Výběr\PA1831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3" y="196423"/>
            <a:ext cx="3697173" cy="2723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atulova\Desktop\2012-10-30 (1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10" y="2945858"/>
            <a:ext cx="4604275" cy="3058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matulova\Desktop\2012-10-30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72" y="2972101"/>
            <a:ext cx="2114376" cy="3183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436378" y="5907244"/>
            <a:ext cx="4382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Králův Dvůr - Nad Máchovnou</a:t>
            </a: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Začátek realizace:  leden 2012</a:t>
            </a: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29 RD = 13 x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dům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A, 13 x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dům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B, 3 x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dům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cs-CZ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24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699792" y="5641423"/>
            <a:ext cx="508271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Trubín</a:t>
            </a: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Začátek realizace -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dvojdomy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NOVA 77: září 2012 </a:t>
            </a: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I. etapa 4 bytové domy - 8 byt. jednotek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II. etapa 8 bytových domů – 16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byt. jednotek</a:t>
            </a:r>
            <a:endParaRPr lang="cs-CZ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matulova\Desktop\trubín\NOVA 77 dvojdům_Trubín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57" y="908720"/>
            <a:ext cx="3892367" cy="2191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tulova\Desktop\trubín\NOVA 77 dvojdům_Trubín (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686" y="2950406"/>
            <a:ext cx="3964637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tulova\Desktop\trubín\NOVA 77 dvojdům_Trubín (1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07" y="260648"/>
            <a:ext cx="3892367" cy="2191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tulova\Desktop\trubín\NOVA 77 dvojdům_Trubín (2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23" y="3409175"/>
            <a:ext cx="3964637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03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4572000" y="6199058"/>
            <a:ext cx="328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Chrustenice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atulova\Desktop\2014-07-03\Chrustenice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1102"/>
            <a:ext cx="4363832" cy="2897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tulova\Desktop\2014-07-03\Chrustenice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84402"/>
            <a:ext cx="4012413" cy="2664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tulova\Desktop\2014-07-03\Chrustenice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184402"/>
            <a:ext cx="4012413" cy="2664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tulova\Desktop\2014-07-03\Chrustenice (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43555"/>
            <a:ext cx="3652373" cy="2425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81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foto, vizualizace, loga\VIZUALIZACE\VIZUALIZACE KANIA\vizualizace\historie řezů stěn ISOVER\Jednotlivé roky vývoje řezů\1970-19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7"/>
            <a:ext cx="7856192" cy="562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5033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5906669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1835696" y="6277420"/>
            <a:ext cx="598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SKI areál </a:t>
            </a:r>
            <a:r>
              <a:rPr lang="cs-CZ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Plešivec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Pstruží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prosinec 2013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matulova\Desktop\Nová složka\DSC05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2" y="3167700"/>
            <a:ext cx="4008784" cy="300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atulova\Desktop\Nová složka\DSC057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92" y="116632"/>
            <a:ext cx="3995464" cy="29965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atulova\Desktop\Nová složka\DSC057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66" y="116632"/>
            <a:ext cx="2288301" cy="3051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matulova\Desktop\Nová složka\DSC05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81340"/>
            <a:ext cx="2697060" cy="3596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41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ovéPole 2"/>
          <p:cNvSpPr txBox="1"/>
          <p:nvPr/>
        </p:nvSpPr>
        <p:spPr>
          <a:xfrm>
            <a:off x="6806849" y="404664"/>
            <a:ext cx="22454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Projekt  </a:t>
            </a:r>
          </a:p>
          <a:p>
            <a:pPr algn="r"/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Úvaly u Prahy           </a:t>
            </a:r>
          </a:p>
          <a:p>
            <a:pPr algn="r"/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2013 - 2014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matulova\Desktop\2013_10-16_Úvaly u Prahy_Slunečné terasy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97" y="4381997"/>
            <a:ext cx="3312368" cy="219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tulova\Desktop\2013_10-16_Úvaly u Prahy_Slunečné terasy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5904656" cy="3921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tulova\Desktop\Úvaly u Prahy_Slunečné terasy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499" y="4394573"/>
            <a:ext cx="3312368" cy="2199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71539" y="236148"/>
            <a:ext cx="4004518" cy="1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Projekt </a:t>
            </a:r>
            <a:r>
              <a:rPr lang="cs-CZ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Výzkumného a inovačního centra Moravskoslezského dřevařského klastru o.s. (MSDK) </a:t>
            </a:r>
            <a:r>
              <a:rPr lang="cs-CZ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vznikl na základě snahy přiblížit studentům, pedagogům a široké veřejnosti prostředí nízkoenergetické a ekologické stavby. </a:t>
            </a:r>
            <a:r>
              <a:rPr lang="cs-CZ" sz="1050" dirty="0">
                <a:latin typeface="Arial" panose="020B0604020202020204" pitchFamily="34" charset="0"/>
                <a:cs typeface="Arial" panose="020B0604020202020204" pitchFamily="34" charset="0"/>
              </a:rPr>
              <a:t>Výsledkem je moderní dřevostavba v pasivním energetickém standardu s možností sledovat teplotní a vlhkostní chování konstrukce a vnitřního prostředí, se sestavou nejčastěji používaných topných zdrojů, a také </a:t>
            </a:r>
            <a:r>
              <a:rPr lang="pl-PL" sz="1050" dirty="0">
                <a:latin typeface="Arial" panose="020B0604020202020204" pitchFamily="34" charset="0"/>
                <a:cs typeface="Arial" panose="020B0604020202020204" pitchFamily="34" charset="0"/>
              </a:rPr>
              <a:t>sledovaní deformace a sedaní pod základy, a jiné výstupy</a:t>
            </a:r>
            <a:r>
              <a:rPr lang="pl-PL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matulova\Desktop\2012-09-11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42" y="110925"/>
            <a:ext cx="4039549" cy="2683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05" y="3907007"/>
            <a:ext cx="1940751" cy="2745221"/>
          </a:xfrm>
          <a:prstGeom prst="rect">
            <a:avLst/>
          </a:prstGeom>
        </p:spPr>
      </p:pic>
      <p:pic>
        <p:nvPicPr>
          <p:cNvPr id="4099" name="Picture 3" descr="O:\MARKETING\Fota, vizualizace\Dle typu\MSDK - Inovační centrum\2012-09-11\P10105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0" y="3907007"/>
            <a:ext cx="2066819" cy="275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:\MARKETING\Fota, vizualizace\Dle typu\MSDK - Inovační centrum\2012-09-11\P10105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47" y="1704124"/>
            <a:ext cx="2906716" cy="2180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O:\MARKETING\Fota, vizualizace\Dle typu\MSDK - Inovační centrum\2012-09-19 Dřevařský kongres, MSDK II. část\2012-09-19 1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924944"/>
            <a:ext cx="3983060" cy="264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031" y="5800991"/>
            <a:ext cx="2432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MSDK Výzkumné a </a:t>
            </a:r>
            <a:endParaRPr lang="cs-CZ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inovační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centrum, Ostrava</a:t>
            </a:r>
          </a:p>
          <a:p>
            <a:pPr algn="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Realizace: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74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5" descr="Happy family jpg.jpg"/>
          <p:cNvPicPr>
            <a:picLocks noChangeAspect="1"/>
          </p:cNvPicPr>
          <p:nvPr/>
        </p:nvPicPr>
        <p:blipFill>
          <a:blip r:embed="rId2" cstate="print"/>
          <a:srcRect t="17708"/>
          <a:stretch>
            <a:fillRect/>
          </a:stretch>
        </p:blipFill>
        <p:spPr bwMode="auto">
          <a:xfrm>
            <a:off x="4000496" y="785793"/>
            <a:ext cx="4971312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1051744" y="1616154"/>
            <a:ext cx="3232224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Sídlo společnosti</a:t>
            </a: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výrobní závod</a:t>
            </a:r>
            <a:r>
              <a:rPr lang="en-GB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RD Rýmařov s. r. o.</a:t>
            </a: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května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1191/45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795 01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Rýmařov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.: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+420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554 252 111</a:t>
            </a:r>
          </a:p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Fax: </a:t>
            </a:r>
            <a:r>
              <a:rPr lang="cs-CZ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+420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554 252 333</a:t>
            </a:r>
          </a:p>
          <a:p>
            <a:endParaRPr lang="cs-CZ" sz="2200" u="sng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cs-CZ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</a:t>
            </a:r>
            <a:r>
              <a:rPr lang="cs-CZ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rdrymarov.cz</a:t>
            </a:r>
            <a:endParaRPr lang="cs-CZ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</a:t>
            </a:r>
            <a:r>
              <a:rPr lang="cs-CZ" sz="2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rdrymarov.cz</a:t>
            </a:r>
            <a:endParaRPr lang="cs-CZ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RD_logo RGB trasp backgr 300dp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14290"/>
            <a:ext cx="2735262" cy="80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 descr="Rýmařovské dom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D:\foto, vizualizace, loga\VIZUALIZACE\VIZUALIZACE KANIA\vizualizace\historie řezů stěn ISOVER\Jednotlivé roky vývoje řezů\1988-19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68" y="188640"/>
            <a:ext cx="794981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868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foto, vizualizace, loga\VIZUALIZACE\VIZUALIZACE KANIA\vizualizace\historie řezů stěn ISOVER\Jednotlivé roky vývoje řezů\1994-19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88639"/>
            <a:ext cx="7964958" cy="57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1302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191087"/>
            <a:ext cx="764158" cy="52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Obrázek 14" descr="Rýmařovské dom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5844331"/>
            <a:ext cx="1042222" cy="741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D:\foto, vizualizace, loga\VIZUALIZACE\VIZUALIZACE KANIA\vizualizace\historie řezů stěn ISOVER\Jednotlivé roky vývoje řezů\1997-2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7" y="188640"/>
            <a:ext cx="796420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77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Došky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4896</TotalTime>
  <Words>1846</Words>
  <Application>Microsoft Office PowerPoint</Application>
  <PresentationFormat>Předvádění na obrazovce (4:3)</PresentationFormat>
  <Paragraphs>396</Paragraphs>
  <Slides>63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Slunovrat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matulova</dc:creator>
  <cp:lastModifiedBy>matulova</cp:lastModifiedBy>
  <cp:revision>502</cp:revision>
  <cp:lastPrinted>2016-01-19T12:49:01Z</cp:lastPrinted>
  <dcterms:created xsi:type="dcterms:W3CDTF">1601-01-01T00:00:00Z</dcterms:created>
  <dcterms:modified xsi:type="dcterms:W3CDTF">2016-05-16T10:56:47Z</dcterms:modified>
</cp:coreProperties>
</file>