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0"/>
  </p:notesMasterIdLst>
  <p:sldIdLst>
    <p:sldId id="566" r:id="rId2"/>
    <p:sldId id="560" r:id="rId3"/>
    <p:sldId id="559" r:id="rId4"/>
    <p:sldId id="257" r:id="rId5"/>
    <p:sldId id="824" r:id="rId6"/>
    <p:sldId id="801" r:id="rId7"/>
    <p:sldId id="571" r:id="rId8"/>
    <p:sldId id="269" r:id="rId9"/>
    <p:sldId id="515" r:id="rId10"/>
    <p:sldId id="472" r:id="rId11"/>
    <p:sldId id="261" r:id="rId12"/>
    <p:sldId id="266" r:id="rId13"/>
    <p:sldId id="267" r:id="rId14"/>
    <p:sldId id="519" r:id="rId15"/>
    <p:sldId id="521" r:id="rId16"/>
    <p:sldId id="520" r:id="rId17"/>
    <p:sldId id="474" r:id="rId18"/>
    <p:sldId id="473" r:id="rId19"/>
    <p:sldId id="475" r:id="rId20"/>
    <p:sldId id="490" r:id="rId21"/>
    <p:sldId id="514" r:id="rId22"/>
    <p:sldId id="477" r:id="rId23"/>
    <p:sldId id="522" r:id="rId24"/>
    <p:sldId id="576" r:id="rId25"/>
    <p:sldId id="572" r:id="rId26"/>
    <p:sldId id="577" r:id="rId27"/>
    <p:sldId id="336" r:id="rId28"/>
    <p:sldId id="275" r:id="rId29"/>
    <p:sldId id="276" r:id="rId30"/>
    <p:sldId id="478" r:id="rId31"/>
    <p:sldId id="279" r:id="rId32"/>
    <p:sldId id="280" r:id="rId33"/>
    <p:sldId id="283" r:id="rId34"/>
    <p:sldId id="284" r:id="rId35"/>
    <p:sldId id="285" r:id="rId36"/>
    <p:sldId id="286" r:id="rId37"/>
    <p:sldId id="337" r:id="rId38"/>
    <p:sldId id="486" r:id="rId39"/>
    <p:sldId id="580" r:id="rId40"/>
    <p:sldId id="294" r:id="rId41"/>
    <p:sldId id="293" r:id="rId42"/>
    <p:sldId id="581" r:id="rId43"/>
    <p:sldId id="289" r:id="rId44"/>
    <p:sldId id="583" r:id="rId45"/>
    <p:sldId id="479" r:id="rId46"/>
    <p:sldId id="480" r:id="rId47"/>
    <p:sldId id="582" r:id="rId48"/>
    <p:sldId id="292" r:id="rId49"/>
    <p:sldId id="564" r:id="rId50"/>
    <p:sldId id="584" r:id="rId51"/>
    <p:sldId id="585" r:id="rId52"/>
    <p:sldId id="481" r:id="rId53"/>
    <p:sldId id="586" r:id="rId54"/>
    <p:sldId id="587" r:id="rId55"/>
    <p:sldId id="563" r:id="rId56"/>
    <p:sldId id="482" r:id="rId57"/>
    <p:sldId id="517" r:id="rId58"/>
    <p:sldId id="483" r:id="rId59"/>
    <p:sldId id="484" r:id="rId60"/>
    <p:sldId id="561" r:id="rId61"/>
    <p:sldId id="301" r:id="rId62"/>
    <p:sldId id="588" r:id="rId63"/>
    <p:sldId id="345" r:id="rId64"/>
    <p:sldId id="494" r:id="rId65"/>
    <p:sldId id="495" r:id="rId66"/>
    <p:sldId id="496" r:id="rId67"/>
    <p:sldId id="491" r:id="rId68"/>
    <p:sldId id="492" r:id="rId69"/>
    <p:sldId id="540" r:id="rId70"/>
    <p:sldId id="539" r:id="rId71"/>
    <p:sldId id="545" r:id="rId72"/>
    <p:sldId id="546" r:id="rId73"/>
    <p:sldId id="489" r:id="rId74"/>
    <p:sldId id="565" r:id="rId75"/>
    <p:sldId id="315" r:id="rId76"/>
    <p:sldId id="346" r:id="rId77"/>
    <p:sldId id="594" r:id="rId78"/>
    <p:sldId id="458" r:id="rId79"/>
    <p:sldId id="460" r:id="rId80"/>
    <p:sldId id="503" r:id="rId81"/>
    <p:sldId id="348" r:id="rId82"/>
    <p:sldId id="518" r:id="rId83"/>
    <p:sldId id="361" r:id="rId84"/>
    <p:sldId id="362" r:id="rId85"/>
    <p:sldId id="353" r:id="rId86"/>
    <p:sldId id="802" r:id="rId87"/>
    <p:sldId id="805" r:id="rId88"/>
    <p:sldId id="803" r:id="rId89"/>
    <p:sldId id="804" r:id="rId90"/>
    <p:sldId id="806" r:id="rId91"/>
    <p:sldId id="807" r:id="rId92"/>
    <p:sldId id="809" r:id="rId93"/>
    <p:sldId id="808" r:id="rId94"/>
    <p:sldId id="811" r:id="rId95"/>
    <p:sldId id="810" r:id="rId96"/>
    <p:sldId id="812" r:id="rId97"/>
    <p:sldId id="813" r:id="rId98"/>
    <p:sldId id="814" r:id="rId99"/>
    <p:sldId id="815" r:id="rId100"/>
    <p:sldId id="816" r:id="rId101"/>
    <p:sldId id="817" r:id="rId102"/>
    <p:sldId id="819" r:id="rId103"/>
    <p:sldId id="820" r:id="rId104"/>
    <p:sldId id="821" r:id="rId105"/>
    <p:sldId id="822" r:id="rId106"/>
    <p:sldId id="823" r:id="rId107"/>
    <p:sldId id="800" r:id="rId108"/>
    <p:sldId id="456" r:id="rId10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1"/>
      <p:bold r:id="rId112"/>
      <p:italic r:id="rId113"/>
      <p:boldItalic r:id="rId114"/>
    </p:embeddedFont>
    <p:embeddedFont>
      <p:font typeface="IsonormD" panose="02010506020201070104" pitchFamily="2" charset="0"/>
      <p:regular r:id="rId11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FIK9+IaEJDmiMuEDL1S9yg==" hashData="4rMV80aPIbJlgK6LB2lsnJLBgY4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6A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2425" autoAdjust="0"/>
  </p:normalViewPr>
  <p:slideViewPr>
    <p:cSldViewPr>
      <p:cViewPr varScale="1">
        <p:scale>
          <a:sx n="96" d="100"/>
          <a:sy n="96" d="100"/>
        </p:scale>
        <p:origin x="20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3.fntdata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4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BD322-6CEA-4BAB-8353-C759AC9C8698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DED37-72E4-42A6-995D-2932D1B8A8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77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DED37-72E4-42A6-995D-2932D1B8A861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49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DED37-72E4-42A6-995D-2932D1B8A861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794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DED37-72E4-42A6-995D-2932D1B8A861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158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DED37-72E4-42A6-995D-2932D1B8A861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256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DED37-72E4-42A6-995D-2932D1B8A861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911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DED37-72E4-42A6-995D-2932D1B8A861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83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58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91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52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79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27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95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51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56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17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452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3BA9B-199D-4789-926F-AF7A372A0357}" type="datetimeFigureOut">
              <a:rPr lang="cs-CZ" smtClean="0"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B0259-D811-4B8C-BB37-98245E9FDC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243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3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3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3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hyperlink" Target="http://www.media.likov.com/" TargetMode="External"/><Relationship Id="rId4" Type="http://schemas.openxmlformats.org/officeDocument/2006/relationships/image" Target="../media/image3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hyperlink" Target="http://www.likov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slide" Target="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slide" Target="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slide" Target="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slide" Target="sl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slide" Target="slide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0.png"/><Relationship Id="rId4" Type="http://schemas.openxmlformats.org/officeDocument/2006/relationships/image" Target="../media/image3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slide" Target="slide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3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slide" Target="slide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slide" Target="slide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242" y="1988840"/>
            <a:ext cx="4572000" cy="161409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6" name="TextovéPole 5"/>
          <p:cNvSpPr txBox="1"/>
          <p:nvPr/>
        </p:nvSpPr>
        <p:spPr>
          <a:xfrm>
            <a:off x="238509" y="3933056"/>
            <a:ext cx="866146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5400" baseline="30000" dirty="0">
                <a:solidFill>
                  <a:schemeClr val="tx2"/>
                </a:solidFill>
                <a:latin typeface="IsonormD" pitchFamily="2" charset="0"/>
              </a:rPr>
              <a:t>systém stavebních profilů</a:t>
            </a:r>
          </a:p>
          <a:p>
            <a:pPr algn="ctr"/>
            <a:r>
              <a:rPr lang="cs-CZ" sz="5400" baseline="30000" dirty="0">
                <a:solidFill>
                  <a:schemeClr val="tx2"/>
                </a:solidFill>
                <a:latin typeface="IsonormD" pitchFamily="2" charset="0"/>
              </a:rPr>
              <a:t>příslušenství pro </a:t>
            </a:r>
            <a:r>
              <a:rPr lang="cs-CZ" sz="5400" baseline="30000" dirty="0" smtClean="0">
                <a:solidFill>
                  <a:schemeClr val="tx2"/>
                </a:solidFill>
                <a:latin typeface="IsonormD" pitchFamily="2" charset="0"/>
              </a:rPr>
              <a:t>stavbu</a:t>
            </a:r>
            <a:endParaRPr lang="cs-CZ" sz="5400" baseline="30000" dirty="0">
              <a:solidFill>
                <a:schemeClr val="tx2"/>
              </a:solidFill>
              <a:latin typeface="IsonormD" pitchFamily="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440734" y="5899919"/>
            <a:ext cx="4180507" cy="9951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4400" b="1" spc="300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</a:p>
          <a:p>
            <a:pPr algn="ctr"/>
            <a:r>
              <a:rPr lang="cs-CZ" sz="4400" b="1" spc="300" baseline="30000" dirty="0" smtClean="0">
                <a:solidFill>
                  <a:srgbClr val="FF0000"/>
                </a:solidFill>
                <a:latin typeface="IsonormD" pitchFamily="2" charset="0"/>
              </a:rPr>
              <a:t>www.media.likov.com</a:t>
            </a:r>
            <a:endParaRPr lang="cs-CZ" sz="4400" b="1" spc="300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0" y="214487"/>
            <a:ext cx="1172457" cy="117245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96" y="214487"/>
            <a:ext cx="1172457" cy="117245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22" y="214486"/>
            <a:ext cx="1172457" cy="117245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62" y="214485"/>
            <a:ext cx="1172457" cy="117245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02" y="214485"/>
            <a:ext cx="1172457" cy="1172457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14484"/>
            <a:ext cx="1172457" cy="117245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098" y="216033"/>
            <a:ext cx="1172457" cy="11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hlina soklová lišt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83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3" name="Obrázek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021330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97827"/>
            <a:ext cx="9937104" cy="746305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961564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Průměr: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8 mm | 10 mm | 12 mm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2728" y="37679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KPS-FAST S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2843">
            <a:off x="1450632" y="1225930"/>
            <a:ext cx="7374448" cy="49162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7544"/>
            <a:ext cx="8784975" cy="780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94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057709"/>
            <a:ext cx="9865095" cy="938325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216176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096"/>
            <a:ext cx="10260632" cy="102606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6169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97827"/>
            <a:ext cx="9937104" cy="746305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52728" y="33555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  <a:latin typeface="IsonormD" pitchFamily="2" charset="0"/>
              </a:rPr>
              <a:t>LifolTec</a:t>
            </a:r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 </a:t>
            </a:r>
            <a:r>
              <a:rPr lang="cs-CZ" sz="3200" dirty="0">
                <a:solidFill>
                  <a:srgbClr val="FF0000"/>
                </a:solidFill>
                <a:latin typeface="IsonormD" pitchFamily="2" charset="0"/>
              </a:rPr>
              <a:t>ST-PP kontakt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684076" cy="38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19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250887"/>
            <a:ext cx="10873208" cy="90723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1905993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97827"/>
            <a:ext cx="9937104" cy="746305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52728" y="33555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FF0000"/>
                </a:solidFill>
                <a:latin typeface="IsonormD" pitchFamily="2" charset="0"/>
              </a:rPr>
              <a:t>LifolTec</a:t>
            </a:r>
            <a:r>
              <a:rPr lang="cs-CZ" sz="3200" dirty="0">
                <a:solidFill>
                  <a:srgbClr val="FF0000"/>
                </a:solidFill>
                <a:latin typeface="IsonormD" pitchFamily="2" charset="0"/>
              </a:rPr>
              <a:t> </a:t>
            </a:r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VF-PP kontakt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0" y="1553718"/>
            <a:ext cx="8140112" cy="432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8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089519"/>
            <a:ext cx="10873208" cy="874963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383574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508540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6" name="Obdélník 5"/>
          <p:cNvSpPr/>
          <p:nvPr/>
        </p:nvSpPr>
        <p:spPr>
          <a:xfrm>
            <a:off x="0" y="437767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Technická podpora LIKOV</a:t>
            </a:r>
          </a:p>
          <a:p>
            <a:r>
              <a:rPr lang="cs-CZ" sz="4200" b="1" dirty="0" smtClean="0">
                <a:solidFill>
                  <a:srgbClr val="FF0000"/>
                </a:solidFill>
                <a:latin typeface="IsonormD" pitchFamily="2" charset="0"/>
              </a:rPr>
              <a:t>    Aplikační videa	</a:t>
            </a:r>
            <a:endParaRPr lang="cs-CZ" sz="4800" b="1" dirty="0" smtClean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9" name="Obrázek 8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0768"/>
            <a:ext cx="4248472" cy="4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29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268760"/>
            <a:ext cx="3672408" cy="129650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01" y="2996952"/>
            <a:ext cx="3368047" cy="7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66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98" y="-36765"/>
            <a:ext cx="9193022" cy="68947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4" name="Obráze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590177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685799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LE-G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3" name="Obrázek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10" name="TextovéPole 9"/>
          <p:cNvSpPr txBox="1"/>
          <p:nvPr/>
        </p:nvSpPr>
        <p:spPr>
          <a:xfrm>
            <a:off x="467544" y="1052736"/>
            <a:ext cx="82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Typ: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05</a:t>
            </a:r>
          </a:p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2,5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894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685799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60951" y="5443458"/>
            <a:ext cx="97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dirty="0" smtClean="0">
                <a:solidFill>
                  <a:schemeClr val="bg1"/>
                </a:solidFill>
                <a:latin typeface="IsonormD" pitchFamily="2" charset="0"/>
              </a:rPr>
              <a:t>LE-G</a:t>
            </a:r>
            <a:endParaRPr lang="cs-CZ" sz="32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2" name="Obrázek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255087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329"/>
            <a:ext cx="9144000" cy="772465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23528" y="396559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LE-V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3528" y="105273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Typ: 05 | 10 mm</a:t>
            </a:r>
          </a:p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2,5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3" name="Obrázek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21" y="260648"/>
            <a:ext cx="1355822" cy="6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91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459432"/>
            <a:ext cx="9289032" cy="73149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57587" y="5564479"/>
            <a:ext cx="1136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dirty="0" smtClean="0">
                <a:solidFill>
                  <a:schemeClr val="bg1"/>
                </a:solidFill>
                <a:latin typeface="IsonormD" pitchFamily="2" charset="0"/>
              </a:rPr>
              <a:t>LE-V</a:t>
            </a:r>
            <a:endParaRPr lang="cs-CZ" sz="32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2" name="Obrázek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53090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680713"/>
            <a:ext cx="9937104" cy="865537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58113" y="5578547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dirty="0" smtClean="0">
                <a:solidFill>
                  <a:schemeClr val="bg1"/>
                </a:solidFill>
                <a:latin typeface="IsonormD" pitchFamily="2" charset="0"/>
              </a:rPr>
              <a:t>LE-V</a:t>
            </a:r>
            <a:endParaRPr lang="cs-CZ" sz="32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2" name="Obrázek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692100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13" name="Obrázek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7" name="TextovéPole 6"/>
          <p:cNvSpPr txBox="1"/>
          <p:nvPr/>
        </p:nvSpPr>
        <p:spPr>
          <a:xfrm>
            <a:off x="483042" y="6237315"/>
            <a:ext cx="2504782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Zdroj: www.tzb-info.cz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659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Obrázek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7" name="TextovéPole 6"/>
          <p:cNvSpPr txBox="1"/>
          <p:nvPr/>
        </p:nvSpPr>
        <p:spPr>
          <a:xfrm>
            <a:off x="483042" y="6237315"/>
            <a:ext cx="2504782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Zdroj: www.tzb-info.cz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5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Obrázek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7" name="TextovéPole 6"/>
          <p:cNvSpPr txBox="1"/>
          <p:nvPr/>
        </p:nvSpPr>
        <p:spPr>
          <a:xfrm>
            <a:off x="483042" y="6237315"/>
            <a:ext cx="2504782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Zdroj: www.tzb-info.cz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629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63" y="332656"/>
            <a:ext cx="2216750" cy="78260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060" y="6004604"/>
            <a:ext cx="4780683" cy="5260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2699792" y="539291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IsonormD" pitchFamily="2" charset="0"/>
              </a:rPr>
              <a:t>systém stavebních profilů </a:t>
            </a:r>
            <a:r>
              <a:rPr lang="cs-CZ" dirty="0">
                <a:solidFill>
                  <a:srgbClr val="FF0000"/>
                </a:solidFill>
                <a:latin typeface="IsonormD" pitchFamily="2" charset="0"/>
              </a:rPr>
              <a:t>|</a:t>
            </a:r>
            <a:r>
              <a:rPr lang="cs-CZ" dirty="0">
                <a:latin typeface="IsonormD" pitchFamily="2" charset="0"/>
              </a:rPr>
              <a:t>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IsonormD" pitchFamily="2" charset="0"/>
              </a:rPr>
              <a:t>příslušenství pro 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IsonormD" pitchFamily="2" charset="0"/>
              </a:rPr>
              <a:t>stavbu</a:t>
            </a:r>
            <a:endParaRPr lang="cs-CZ" dirty="0">
              <a:solidFill>
                <a:schemeClr val="tx2">
                  <a:lumMod val="75000"/>
                </a:schemeClr>
              </a:solidFill>
              <a:latin typeface="IsonormD" pitchFamily="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63" y="1268760"/>
            <a:ext cx="8333193" cy="471058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771800" y="3212976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onormD" pitchFamily="2" charset="0"/>
              </a:rPr>
              <a:t>Lipůvka 1994 - 2001</a:t>
            </a:r>
            <a:endParaRPr lang="cs-CZ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4423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467544" y="96156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2,5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pic>
        <p:nvPicPr>
          <p:cNvPr id="13" name="Obráze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7" name="TextovéPole 6"/>
          <p:cNvSpPr txBox="1"/>
          <p:nvPr/>
        </p:nvSpPr>
        <p:spPr>
          <a:xfrm>
            <a:off x="483042" y="6237315"/>
            <a:ext cx="2504782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Zdroj: www.tzb-info.cz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8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5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3" name="Obrázek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4207375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288"/>
            <a:ext cx="9144000" cy="7036288"/>
          </a:xfrm>
          <a:prstGeom prst="rect">
            <a:avLst/>
          </a:prstGeom>
        </p:spPr>
      </p:pic>
      <p:pic>
        <p:nvPicPr>
          <p:cNvPr id="13" name="Obrázek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32348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3048" y="544522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IsonormD" pitchFamily="2" charset="0"/>
              </a:rPr>
              <a:t>Zakládací sada z PVC</a:t>
            </a:r>
            <a:endParaRPr lang="cs-CZ" sz="3200" b="1" dirty="0">
              <a:latin typeface="IsonormD" pitchFamily="2" charset="0"/>
            </a:endParaRP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7" name="TextovéPole 6"/>
          <p:cNvSpPr txBox="1"/>
          <p:nvPr/>
        </p:nvSpPr>
        <p:spPr>
          <a:xfrm>
            <a:off x="2267744" y="299695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  <a:latin typeface="IsonormD" pitchFamily="2" charset="0"/>
              </a:rPr>
              <a:t>LW-66-2     LW-Z23    LW-Z20</a:t>
            </a:r>
            <a:endParaRPr lang="cs-CZ" sz="3200" dirty="0">
              <a:solidFill>
                <a:schemeClr val="bg1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92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"/>
          <a:stretch/>
        </p:blipFill>
        <p:spPr>
          <a:xfrm>
            <a:off x="0" y="-27384"/>
            <a:ext cx="9146790" cy="688538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7" name="TextovéPole 6"/>
          <p:cNvSpPr txBox="1"/>
          <p:nvPr/>
        </p:nvSpPr>
        <p:spPr>
          <a:xfrm>
            <a:off x="649338" y="76470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LW-Z20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3568" y="1268760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Délka: 2 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95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7" name="TextovéPole 6"/>
          <p:cNvSpPr txBox="1"/>
          <p:nvPr/>
        </p:nvSpPr>
        <p:spPr>
          <a:xfrm>
            <a:off x="649338" y="76470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LW-Z23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3568" y="1268760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Délka: 2 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85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"/>
          <a:stretch/>
        </p:blipFill>
        <p:spPr>
          <a:xfrm>
            <a:off x="0" y="-27384"/>
            <a:ext cx="9165140" cy="688538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7" name="TextovéPole 6"/>
          <p:cNvSpPr txBox="1"/>
          <p:nvPr/>
        </p:nvSpPr>
        <p:spPr>
          <a:xfrm>
            <a:off x="649338" y="76470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LW-Z61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3568" y="1268760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Délka: 1 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35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1166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800" b="1" dirty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Rohové a ukončovací </a:t>
            </a:r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lišty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3" name="Obráze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88" y="1340768"/>
            <a:ext cx="5230800" cy="52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33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801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LK-VH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96156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2,5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"/>
          <a:stretch/>
        </p:blipFill>
        <p:spPr>
          <a:xfrm>
            <a:off x="-784453" y="-171400"/>
            <a:ext cx="9928453" cy="74888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7544" y="558053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IsonormD" pitchFamily="2" charset="0"/>
              </a:rPr>
              <a:t>LK </a:t>
            </a:r>
            <a:r>
              <a:rPr lang="cs-CZ" sz="3200" b="1" dirty="0" smtClean="0">
                <a:latin typeface="IsonormD" pitchFamily="2" charset="0"/>
              </a:rPr>
              <a:t>plast VH</a:t>
            </a:r>
            <a:endParaRPr lang="cs-CZ" sz="3200" b="1" dirty="0"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63" y="332656"/>
            <a:ext cx="2216750" cy="78260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060" y="6004604"/>
            <a:ext cx="4780683" cy="5260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2699792" y="539291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IsonormD" pitchFamily="2" charset="0"/>
              </a:rPr>
              <a:t>systém stavebních profilů </a:t>
            </a:r>
            <a:r>
              <a:rPr lang="cs-CZ" dirty="0">
                <a:solidFill>
                  <a:srgbClr val="FF0000"/>
                </a:solidFill>
                <a:latin typeface="IsonormD" pitchFamily="2" charset="0"/>
              </a:rPr>
              <a:t>|</a:t>
            </a:r>
            <a:r>
              <a:rPr lang="cs-CZ" dirty="0">
                <a:latin typeface="IsonormD" pitchFamily="2" charset="0"/>
              </a:rPr>
              <a:t>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IsonormD" pitchFamily="2" charset="0"/>
              </a:rPr>
              <a:t>příslušenství pro 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IsonormD" pitchFamily="2" charset="0"/>
              </a:rPr>
              <a:t>stavbu</a:t>
            </a:r>
            <a:endParaRPr lang="cs-CZ" dirty="0">
              <a:solidFill>
                <a:schemeClr val="tx2">
                  <a:lumMod val="75000"/>
                </a:schemeClr>
              </a:solidFill>
              <a:latin typeface="IsonormD" pitchFamily="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62" y="1268760"/>
            <a:ext cx="8152621" cy="4608512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521211" y="1268965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onormD" pitchFamily="2" charset="0"/>
              </a:rPr>
              <a:t>Tišnov 2002 - 2007</a:t>
            </a:r>
            <a:endParaRPr lang="cs-CZ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8847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91"/>
            <a:ext cx="9144000" cy="684761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4132401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" r="-1"/>
          <a:stretch/>
        </p:blipFill>
        <p:spPr>
          <a:xfrm>
            <a:off x="-122396" y="0"/>
            <a:ext cx="9266396" cy="688538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41447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LK-KL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999251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2,5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t="11861" r="8841" b="15463"/>
          <a:stretch/>
        </p:blipFill>
        <p:spPr>
          <a:xfrm>
            <a:off x="-1" y="0"/>
            <a:ext cx="9151627" cy="688538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5580532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latin typeface="IsonormD" pitchFamily="2" charset="0"/>
              </a:rPr>
              <a:t>LK-KL lišta klenbová</a:t>
            </a:r>
            <a:endParaRPr lang="cs-CZ" sz="3200" b="1" dirty="0"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"/>
          <a:stretch/>
        </p:blipFill>
        <p:spPr>
          <a:xfrm>
            <a:off x="-1914" y="0"/>
            <a:ext cx="9182426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3048" y="414481"/>
            <a:ext cx="142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LX-45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3054" y="961569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71" y="0"/>
            <a:ext cx="9229542" cy="685799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7543" y="5080327"/>
            <a:ext cx="7560841" cy="230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IsonormD" pitchFamily="2" charset="0"/>
              </a:rPr>
              <a:t>LX-45 lišta ukončovací pro </a:t>
            </a:r>
          </a:p>
          <a:p>
            <a:r>
              <a:rPr lang="cs-CZ" sz="3200" b="1" dirty="0" smtClean="0">
                <a:latin typeface="IsonormD" pitchFamily="2" charset="0"/>
              </a:rPr>
              <a:t>napojení oplechování</a:t>
            </a:r>
            <a:endParaRPr lang="cs-CZ" sz="3200" b="1" dirty="0"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309320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"/>
          <a:stretch/>
        </p:blipFill>
        <p:spPr>
          <a:xfrm>
            <a:off x="7341" y="0"/>
            <a:ext cx="9173171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LX-55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96156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7543" y="5661248"/>
            <a:ext cx="7560841" cy="27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IsonormD" pitchFamily="2" charset="0"/>
              </a:rPr>
              <a:t>LX-55 lišta ukončovací</a:t>
            </a:r>
            <a:endParaRPr lang="cs-CZ" sz="3200" b="1" dirty="0"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309320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6965"/>
            <a:ext cx="9144000" cy="1021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600" b="1" dirty="0" smtClean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Okenní lišty – </a:t>
            </a:r>
            <a:r>
              <a:rPr lang="cs-CZ" sz="4600" b="1" dirty="0" err="1" smtClean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nadpražní</a:t>
            </a:r>
            <a:r>
              <a:rPr lang="cs-CZ" sz="4600" b="1" dirty="0" smtClean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 a parapetní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80" y="1268760"/>
            <a:ext cx="5230800" cy="52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69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1" r="2288"/>
          <a:stretch/>
        </p:blipFill>
        <p:spPr>
          <a:xfrm>
            <a:off x="0" y="-27384"/>
            <a:ext cx="9180512" cy="697463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3048" y="6309320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9405"/>
            <a:ext cx="2813298" cy="2351917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212976"/>
            <a:ext cx="432048" cy="5920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678" y="4149080"/>
            <a:ext cx="432048" cy="5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71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/>
          <a:stretch/>
        </p:blipFill>
        <p:spPr>
          <a:xfrm>
            <a:off x="-36512" y="0"/>
            <a:ext cx="9180511" cy="68750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  <a:latin typeface="IsonormD" pitchFamily="2" charset="0"/>
              </a:rPr>
              <a:t>LTU</a:t>
            </a:r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 plast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96156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>
                <a:solidFill>
                  <a:schemeClr val="bg1"/>
                </a:solidFill>
                <a:latin typeface="IsonormD" pitchFamily="2" charset="0"/>
              </a:rPr>
              <a:t>2 m | 2,5 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703291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63" y="1205918"/>
            <a:ext cx="8457474" cy="25111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63" y="332656"/>
            <a:ext cx="2216750" cy="78260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060" y="6004604"/>
            <a:ext cx="4780683" cy="52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661" y="3789724"/>
            <a:ext cx="4786076" cy="166183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63" y="3789040"/>
            <a:ext cx="3686896" cy="16632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699792" y="539291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IsonormD" pitchFamily="2" charset="0"/>
              </a:rPr>
              <a:t>systém stavebních profilů </a:t>
            </a:r>
            <a:r>
              <a:rPr lang="cs-CZ" dirty="0">
                <a:solidFill>
                  <a:srgbClr val="FF0000"/>
                </a:solidFill>
                <a:latin typeface="IsonormD" pitchFamily="2" charset="0"/>
              </a:rPr>
              <a:t>|</a:t>
            </a:r>
            <a:r>
              <a:rPr lang="cs-CZ" dirty="0">
                <a:latin typeface="IsonormD" pitchFamily="2" charset="0"/>
              </a:rPr>
              <a:t>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IsonormD" pitchFamily="2" charset="0"/>
              </a:rPr>
              <a:t>příslušenství pro 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IsonormD" pitchFamily="2" charset="0"/>
              </a:rPr>
              <a:t>stavbu</a:t>
            </a:r>
            <a:endParaRPr lang="cs-CZ" dirty="0">
              <a:solidFill>
                <a:schemeClr val="tx2">
                  <a:lumMod val="75000"/>
                </a:schemeClr>
              </a:solidFill>
              <a:latin typeface="IsonormD" pitchFamily="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21211" y="1268965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onormD" pitchFamily="2" charset="0"/>
              </a:rPr>
              <a:t>Kuřim od 2007</a:t>
            </a:r>
            <a:endParaRPr lang="cs-CZ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202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"/>
            <a:ext cx="9229544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9" name="Obrázek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10" name="TextovéPole 9"/>
          <p:cNvSpPr txBox="1"/>
          <p:nvPr/>
        </p:nvSpPr>
        <p:spPr>
          <a:xfrm>
            <a:off x="467544" y="5589240"/>
            <a:ext cx="75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IsonormD" pitchFamily="2" charset="0"/>
              </a:rPr>
              <a:t>LTU lišta s nepřiznanou okapnicí</a:t>
            </a:r>
            <a:endParaRPr lang="cs-CZ" sz="3200" b="1" dirty="0">
              <a:solidFill>
                <a:schemeClr val="bg1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b="5933"/>
          <a:stretch/>
        </p:blipFill>
        <p:spPr>
          <a:xfrm>
            <a:off x="0" y="2094"/>
            <a:ext cx="9144000" cy="688329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LT-P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96156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>
                <a:solidFill>
                  <a:schemeClr val="bg1"/>
                </a:solidFill>
                <a:latin typeface="IsonormD" pitchFamily="2" charset="0"/>
              </a:rPr>
              <a:t>2 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54" y="745947"/>
            <a:ext cx="1355822" cy="6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9" y="0"/>
            <a:ext cx="9229544" cy="685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9" name="TextovéPole 8"/>
          <p:cNvSpPr txBox="1"/>
          <p:nvPr/>
        </p:nvSpPr>
        <p:spPr>
          <a:xfrm>
            <a:off x="467544" y="5589240"/>
            <a:ext cx="75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IsonormD" pitchFamily="2" charset="0"/>
              </a:rPr>
              <a:t>LT-P lišta s okapnicí v protipožárním provedení</a:t>
            </a:r>
            <a:endParaRPr lang="cs-CZ" sz="3200" b="1" dirty="0">
              <a:solidFill>
                <a:schemeClr val="bg1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56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4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  <a:latin typeface="IsonormD" pitchFamily="2" charset="0"/>
              </a:rPr>
              <a:t>VLTU</a:t>
            </a:r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 – 2H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96156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>
                <a:solidFill>
                  <a:schemeClr val="bg1"/>
                </a:solidFill>
                <a:latin typeface="IsonormD" pitchFamily="2" charset="0"/>
              </a:rPr>
              <a:t>2 m | 2,5 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3" t="19973" r="558" b="26396"/>
          <a:stretch/>
        </p:blipFill>
        <p:spPr>
          <a:xfrm>
            <a:off x="-36512" y="-27384"/>
            <a:ext cx="9217024" cy="691276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9" name="Obrázek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10" name="TextovéPole 9"/>
          <p:cNvSpPr txBox="1"/>
          <p:nvPr/>
        </p:nvSpPr>
        <p:spPr>
          <a:xfrm>
            <a:off x="467544" y="5589240"/>
            <a:ext cx="75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IsonormD" pitchFamily="2" charset="0"/>
              </a:rPr>
              <a:t>VLTU-2H lišta s přiznanou okapnicí</a:t>
            </a:r>
            <a:endParaRPr lang="cs-CZ" sz="3200" b="1" dirty="0">
              <a:solidFill>
                <a:schemeClr val="bg1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078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9144000" cy="58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8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98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8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15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637" y="-1107503"/>
            <a:ext cx="10999165" cy="880011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LX-LPE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96156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>
                <a:solidFill>
                  <a:schemeClr val="bg1"/>
                </a:solidFill>
                <a:latin typeface="IsonormD" pitchFamily="2" charset="0"/>
              </a:rPr>
              <a:t>2 m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31799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733992"/>
            <a:ext cx="9493944" cy="759199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9" name="Obrázek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10" name="TextovéPole 9"/>
          <p:cNvSpPr txBox="1"/>
          <p:nvPr/>
        </p:nvSpPr>
        <p:spPr>
          <a:xfrm>
            <a:off x="467544" y="5589240"/>
            <a:ext cx="75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IsonormD" pitchFamily="2" charset="0"/>
              </a:rPr>
              <a:t>LX-LPE lišta parapetní</a:t>
            </a:r>
            <a:endParaRPr lang="cs-CZ" sz="3200" b="1" dirty="0"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6951"/>
          <a:stretch/>
        </p:blipFill>
        <p:spPr>
          <a:xfrm>
            <a:off x="1547664" y="0"/>
            <a:ext cx="6264696" cy="689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86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40466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ETICS / Větrané fasády</a:t>
            </a:r>
            <a:endParaRPr lang="cs-CZ" sz="4800" b="1" dirty="0" smtClean="0">
              <a:solidFill>
                <a:schemeClr val="accent1">
                  <a:lumMod val="50000"/>
                </a:schemeClr>
              </a:solidFill>
              <a:latin typeface="IsonormD" pitchFamily="2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293705" cy="429370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799"/>
            <a:ext cx="4293705" cy="42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51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87424"/>
            <a:ext cx="9361040" cy="74888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LX-SPP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96156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>
                <a:solidFill>
                  <a:schemeClr val="bg1"/>
                </a:solidFill>
                <a:latin typeface="IsonormD" pitchFamily="2" charset="0"/>
              </a:rPr>
              <a:t>2 m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74575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3" y="-647468"/>
            <a:ext cx="10100453" cy="789289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9" name="Obrázek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10" name="TextovéPole 9"/>
          <p:cNvSpPr txBox="1"/>
          <p:nvPr/>
        </p:nvSpPr>
        <p:spPr>
          <a:xfrm>
            <a:off x="467544" y="5589240"/>
            <a:ext cx="75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IsonormD" pitchFamily="2" charset="0"/>
              </a:rPr>
              <a:t>LX-SPP lišta parapetní </a:t>
            </a:r>
            <a:r>
              <a:rPr lang="cs-CZ" sz="3200" b="1" dirty="0" err="1" smtClean="0">
                <a:latin typeface="IsonormD" pitchFamily="2" charset="0"/>
              </a:rPr>
              <a:t>napojovací</a:t>
            </a:r>
            <a:endParaRPr lang="cs-CZ" sz="3200" b="1" dirty="0"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598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22590" cy="581977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83042" y="6237315"/>
            <a:ext cx="2432774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Zdroj: www.tzb-info.cz</a:t>
            </a: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272199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359095" cy="74888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LX-H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96156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>
                <a:solidFill>
                  <a:schemeClr val="bg1"/>
                </a:solidFill>
                <a:latin typeface="IsonormD" pitchFamily="2" charset="0"/>
              </a:rPr>
              <a:t>2 m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645024"/>
            <a:ext cx="1728192" cy="17281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54" y="745947"/>
            <a:ext cx="1355822" cy="6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7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3" y="-646512"/>
            <a:ext cx="10100453" cy="789097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9" name="Obrázek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10" name="TextovéPole 9"/>
          <p:cNvSpPr txBox="1"/>
          <p:nvPr/>
        </p:nvSpPr>
        <p:spPr>
          <a:xfrm>
            <a:off x="467544" y="5589240"/>
            <a:ext cx="75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IsonormD" pitchFamily="2" charset="0"/>
              </a:rPr>
              <a:t>LX-H lišta parapetní </a:t>
            </a:r>
            <a:r>
              <a:rPr lang="cs-CZ" sz="3200" b="1" dirty="0" err="1" smtClean="0">
                <a:latin typeface="IsonormD" pitchFamily="2" charset="0"/>
              </a:rPr>
              <a:t>napojovací</a:t>
            </a:r>
            <a:r>
              <a:rPr lang="cs-CZ" sz="3200" b="1" dirty="0" smtClean="0">
                <a:latin typeface="IsonormD" pitchFamily="2" charset="0"/>
              </a:rPr>
              <a:t> flexibilní</a:t>
            </a:r>
            <a:endParaRPr lang="cs-CZ" sz="3200" b="1" dirty="0"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9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1" b="22700"/>
          <a:stretch/>
        </p:blipFill>
        <p:spPr>
          <a:xfrm>
            <a:off x="827584" y="0"/>
            <a:ext cx="7257405" cy="690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7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9144000" cy="58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3042" y="6237315"/>
            <a:ext cx="2432774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Zdroj: www.tzb-info.cz</a:t>
            </a:r>
          </a:p>
        </p:txBody>
      </p:sp>
      <p:pic>
        <p:nvPicPr>
          <p:cNvPr id="10" name="Obráze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8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63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9144000" cy="58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Obráze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6" name="Obrázek 5" descr="C:\Users\hadrava\Desktop\Hadrava TZUS\posudky\2007\Mikulov\DSC_006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544" r="13842" b="10880"/>
          <a:stretch/>
        </p:blipFill>
        <p:spPr bwMode="auto">
          <a:xfrm>
            <a:off x="365165" y="64746"/>
            <a:ext cx="8337430" cy="5760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231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1166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Okenní lišty – začišťovací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88" y="1335782"/>
            <a:ext cx="5230800" cy="52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5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9144000" cy="58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3042" y="6237315"/>
            <a:ext cx="2432774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Zdroj: www.tzb-info.cz</a:t>
            </a:r>
          </a:p>
        </p:txBody>
      </p:sp>
      <p:pic>
        <p:nvPicPr>
          <p:cNvPr id="10" name="Obráze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86" y="-31704"/>
            <a:ext cx="4409954" cy="58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44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79" y="1340768"/>
            <a:ext cx="5229809" cy="522980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40466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Zakládací lišty a příslušenství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441" y="6165304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1749029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r="19075"/>
          <a:stretch/>
        </p:blipFill>
        <p:spPr>
          <a:xfrm rot="5400000">
            <a:off x="1113833" y="-420345"/>
            <a:ext cx="6858002" cy="77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92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0" y="-241889"/>
            <a:ext cx="9179140" cy="734250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32988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LS-US8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865368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>
                <a:solidFill>
                  <a:schemeClr val="bg1"/>
                </a:solidFill>
                <a:latin typeface="IsonormD" pitchFamily="2" charset="0"/>
              </a:rPr>
              <a:t>1,4 m | 1,6 m | 2,4 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10" name="TextovéPole 9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8351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704583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1061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800" b="1" dirty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Okenní </a:t>
            </a:r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lišty 2D - začišťovací</a:t>
            </a:r>
            <a:endParaRPr lang="cs-CZ" sz="4000" dirty="0" smtClean="0">
              <a:solidFill>
                <a:schemeClr val="accent1">
                  <a:lumMod val="50000"/>
                </a:schemeClr>
              </a:solidFill>
              <a:latin typeface="IsonormD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5" name="Obrázek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40768"/>
            <a:ext cx="5230800" cy="52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77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83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27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" y="1"/>
            <a:ext cx="9154914" cy="58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38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442" y="1"/>
            <a:ext cx="9164442" cy="58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92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0"/>
            <a:ext cx="5184576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645521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648" y="0"/>
            <a:ext cx="4898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76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3800" r="7475"/>
          <a:stretch/>
        </p:blipFill>
        <p:spPr>
          <a:xfrm>
            <a:off x="971600" y="3900"/>
            <a:ext cx="7344816" cy="60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09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18821"/>
          <a:stretch/>
        </p:blipFill>
        <p:spPr>
          <a:xfrm>
            <a:off x="-36512" y="-27384"/>
            <a:ext cx="9180511" cy="742305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961564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Typ: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05 | 06 </a:t>
            </a:r>
            <a:r>
              <a:rPr lang="cs-CZ" sz="1400" dirty="0">
                <a:solidFill>
                  <a:schemeClr val="bg1"/>
                </a:solidFill>
                <a:latin typeface="IsonormD" pitchFamily="2" charset="0"/>
              </a:rPr>
              <a:t>| 07 |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10  (12 | 15)</a:t>
            </a:r>
          </a:p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 m | 2,5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2728" y="37679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LO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959565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/>
        </p:blipFill>
        <p:spPr>
          <a:xfrm>
            <a:off x="2195736" y="216077"/>
            <a:ext cx="5184576" cy="63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71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11151"/>
          <a:stretch/>
        </p:blipFill>
        <p:spPr>
          <a:xfrm>
            <a:off x="2229487" y="1"/>
            <a:ext cx="4898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01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44075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18500"/>
          <a:stretch/>
        </p:blipFill>
        <p:spPr>
          <a:xfrm>
            <a:off x="1763688" y="82661"/>
            <a:ext cx="5673969" cy="65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0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6" name="Picture 4" descr="18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8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672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87" y="0"/>
            <a:ext cx="5202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99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9" y="-301452"/>
            <a:ext cx="9252520" cy="74028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10" name="TextovéPole 9"/>
          <p:cNvSpPr txBox="1"/>
          <p:nvPr/>
        </p:nvSpPr>
        <p:spPr>
          <a:xfrm>
            <a:off x="323528" y="40466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LS2-FLEX 06, 09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23528" y="960983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2,6</a:t>
            </a:r>
            <a:r>
              <a:rPr lang="cs-CZ" sz="1400" dirty="0">
                <a:solidFill>
                  <a:schemeClr val="bg1"/>
                </a:solidFill>
                <a:latin typeface="IsonormD" pitchFamily="2" charset="0"/>
              </a:rPr>
              <a:t> 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06695" y="1281227"/>
            <a:ext cx="38729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 smtClean="0">
                <a:solidFill>
                  <a:srgbClr val="FF0000"/>
                </a:solidFill>
                <a:latin typeface="IsonormD" pitchFamily="2" charset="0"/>
              </a:rPr>
              <a:t>2D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03" y="-2043608"/>
            <a:ext cx="9203203" cy="934319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41864" y="6230108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6" name="TextovéPole 5"/>
          <p:cNvSpPr txBox="1"/>
          <p:nvPr/>
        </p:nvSpPr>
        <p:spPr>
          <a:xfrm>
            <a:off x="1115616" y="558053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IsonormD" pitchFamily="2" charset="0"/>
              </a:rPr>
              <a:t>LS2-FLEX 06, 09</a:t>
            </a:r>
            <a:endParaRPr lang="cs-CZ" sz="3200" dirty="0">
              <a:latin typeface="IsonormD" pitchFamily="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55576" y="116632"/>
            <a:ext cx="81934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4400" b="1" dirty="0" smtClean="0">
                <a:latin typeface="IsonormD" pitchFamily="2" charset="0"/>
              </a:rPr>
              <a:t>2D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767892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900223"/>
            <a:ext cx="10810022" cy="86497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10" name="TextovéPole 9"/>
          <p:cNvSpPr txBox="1"/>
          <p:nvPr/>
        </p:nvSpPr>
        <p:spPr>
          <a:xfrm>
            <a:off x="323528" y="40466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LS2-FLEX 06, 09 COLOR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23528" y="960983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2,6</a:t>
            </a:r>
            <a:r>
              <a:rPr lang="cs-CZ" sz="1400" dirty="0">
                <a:solidFill>
                  <a:schemeClr val="bg1"/>
                </a:solidFill>
                <a:latin typeface="IsonormD" pitchFamily="2" charset="0"/>
              </a:rPr>
              <a:t> 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06695" y="1281227"/>
            <a:ext cx="38729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 smtClean="0">
                <a:solidFill>
                  <a:srgbClr val="FF0000"/>
                </a:solidFill>
                <a:latin typeface="IsonormD" pitchFamily="2" charset="0"/>
              </a:rPr>
              <a:t>2D</a:t>
            </a:r>
            <a:endParaRPr lang="cs-CZ" sz="44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54" y="745947"/>
            <a:ext cx="1355822" cy="6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00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5" name="Obrázek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062"/>
            <a:ext cx="11563151" cy="743406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LS2-30</a:t>
            </a:r>
            <a:r>
              <a:rPr lang="cs-CZ" sz="3200" dirty="0">
                <a:solidFill>
                  <a:srgbClr val="FF0000"/>
                </a:solidFill>
                <a:latin typeface="IsonormD" pitchFamily="2" charset="0"/>
              </a:rPr>
              <a:t> </a:t>
            </a:r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plus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7544" y="980730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n-NO" sz="1400" b="1" dirty="0" smtClean="0">
                <a:solidFill>
                  <a:schemeClr val="bg1"/>
                </a:solidFill>
                <a:latin typeface="IsonormD" pitchFamily="2" charset="0"/>
              </a:rPr>
              <a:t>Délka</a:t>
            </a:r>
            <a:r>
              <a:rPr lang="nn-NO" sz="1400" b="1" dirty="0">
                <a:solidFill>
                  <a:schemeClr val="bg1"/>
                </a:solidFill>
                <a:latin typeface="IsonormD" pitchFamily="2" charset="0"/>
              </a:rPr>
              <a:t>: </a:t>
            </a:r>
            <a:r>
              <a:rPr lang="nn-NO" sz="1400" dirty="0">
                <a:solidFill>
                  <a:schemeClr val="bg1"/>
                </a:solidFill>
                <a:latin typeface="IsonormD" pitchFamily="2" charset="0"/>
              </a:rPr>
              <a:t>2,4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7544" y="1288507"/>
            <a:ext cx="38729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 smtClean="0">
                <a:solidFill>
                  <a:srgbClr val="FF0000"/>
                </a:solidFill>
                <a:latin typeface="IsonormD" pitchFamily="2" charset="0"/>
              </a:rPr>
              <a:t>2D</a:t>
            </a:r>
            <a:endParaRPr lang="cs-CZ" sz="44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11040" y="624873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1" name="Obráze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818" y="617672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85951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7584"/>
            <a:ext cx="9144000" cy="9144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49461" y="6227060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6" name="TextovéPole 5"/>
          <p:cNvSpPr txBox="1"/>
          <p:nvPr/>
        </p:nvSpPr>
        <p:spPr>
          <a:xfrm>
            <a:off x="1124607" y="5655355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IsonormD" pitchFamily="2" charset="0"/>
              </a:rPr>
              <a:t>LS2-30</a:t>
            </a:r>
            <a:r>
              <a:rPr lang="cs-CZ" sz="3200" dirty="0">
                <a:latin typeface="IsonormD" pitchFamily="2" charset="0"/>
              </a:rPr>
              <a:t> </a:t>
            </a:r>
            <a:r>
              <a:rPr lang="cs-CZ" sz="3200" dirty="0" smtClean="0">
                <a:latin typeface="IsonormD" pitchFamily="2" charset="0"/>
              </a:rPr>
              <a:t>plus</a:t>
            </a:r>
            <a:endParaRPr lang="cs-CZ" sz="3200" dirty="0">
              <a:latin typeface="IsonormD" pitchFamily="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83048" y="139279"/>
            <a:ext cx="81934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4400" b="1" dirty="0" smtClean="0">
                <a:latin typeface="IsonormD" pitchFamily="2" charset="0"/>
              </a:rPr>
              <a:t>2D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620048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860037" y="755993"/>
            <a:ext cx="381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dirty="0" smtClean="0">
                <a:solidFill>
                  <a:schemeClr val="bg1"/>
                </a:solidFill>
                <a:latin typeface="IsonormD" pitchFamily="2" charset="0"/>
              </a:rPr>
              <a:t>spojka </a:t>
            </a:r>
            <a:r>
              <a:rPr lang="cs-CZ" sz="3200" dirty="0">
                <a:solidFill>
                  <a:schemeClr val="bg1"/>
                </a:solidFill>
                <a:latin typeface="IsonormD" pitchFamily="2" charset="0"/>
              </a:rPr>
              <a:t>soklových </a:t>
            </a:r>
            <a:r>
              <a:rPr lang="cs-CZ" sz="3200" dirty="0" smtClean="0">
                <a:solidFill>
                  <a:schemeClr val="bg1"/>
                </a:solidFill>
                <a:latin typeface="IsonormD" pitchFamily="2" charset="0"/>
              </a:rPr>
              <a:t>lišt</a:t>
            </a:r>
            <a:endParaRPr lang="cs-CZ" sz="32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860031" y="1404065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dirty="0" smtClean="0">
                <a:solidFill>
                  <a:schemeClr val="bg1"/>
                </a:solidFill>
                <a:latin typeface="IsonormD" pitchFamily="2" charset="0"/>
              </a:rPr>
              <a:t>vymezovací </a:t>
            </a:r>
            <a:r>
              <a:rPr lang="cs-CZ" sz="3200" dirty="0">
                <a:solidFill>
                  <a:schemeClr val="bg1"/>
                </a:solidFill>
                <a:latin typeface="IsonormD" pitchFamily="2" charset="0"/>
              </a:rPr>
              <a:t>podložka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771800" y="198453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dirty="0" smtClean="0">
                <a:solidFill>
                  <a:schemeClr val="bg1"/>
                </a:solidFill>
                <a:latin typeface="IsonormD" pitchFamily="2" charset="0"/>
              </a:rPr>
              <a:t>plastová zarážecí </a:t>
            </a:r>
            <a:r>
              <a:rPr lang="cs-CZ" sz="3200" dirty="0">
                <a:solidFill>
                  <a:schemeClr val="bg1"/>
                </a:solidFill>
                <a:latin typeface="IsonormD" pitchFamily="2" charset="0"/>
              </a:rPr>
              <a:t>hmoždinka</a:t>
            </a:r>
          </a:p>
        </p:txBody>
      </p:sp>
      <p:pic>
        <p:nvPicPr>
          <p:cNvPr id="14" name="Obrázek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597547"/>
            <a:ext cx="2190804" cy="198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3" name="Obdélník 12"/>
          <p:cNvSpPr/>
          <p:nvPr/>
        </p:nvSpPr>
        <p:spPr>
          <a:xfrm>
            <a:off x="0" y="3996353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3200" dirty="0" smtClean="0">
                <a:solidFill>
                  <a:schemeClr val="bg1"/>
                </a:solidFill>
                <a:latin typeface="IsonormD" pitchFamily="2" charset="0"/>
              </a:rPr>
              <a:t>ZHH/ZHZ</a:t>
            </a:r>
            <a:endParaRPr lang="cs-CZ" sz="3200" dirty="0">
              <a:solidFill>
                <a:schemeClr val="bg1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4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548685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5400" b="1" baseline="30000">
                <a:solidFill>
                  <a:srgbClr val="FF0000"/>
                </a:solidFill>
                <a:latin typeface="IsonormD" pitchFamily="2" charset="0"/>
              </a:defRPr>
            </a:lvl1pPr>
          </a:lstStyle>
          <a:p>
            <a:r>
              <a:rPr lang="cs-CZ" dirty="0" smtClean="0"/>
              <a:t>Okenní začišťovací lišty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544" y="1124749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IsonormD" pitchFamily="2" charset="0"/>
              </a:rPr>
              <a:t>Zvyšují se požadavky na přenesení dilatace</a:t>
            </a:r>
            <a:endParaRPr lang="cs-CZ" sz="2800" i="1" dirty="0">
              <a:latin typeface="IsonormD" pitchFamily="2" charset="0"/>
            </a:endParaRP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IsonormD" pitchFamily="2" charset="0"/>
              </a:rPr>
              <a:t>Doporučení EAE</a:t>
            </a:r>
          </a:p>
          <a:p>
            <a:pPr algn="just">
              <a:buClr>
                <a:srgbClr val="FF0000"/>
              </a:buClr>
            </a:pPr>
            <a:r>
              <a:rPr lang="cs-CZ" sz="2800" dirty="0" smtClean="0">
                <a:latin typeface="IsonormD" pitchFamily="2" charset="0"/>
              </a:rPr>
              <a:t>	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9385"/>
              </p:ext>
            </p:extLst>
          </p:nvPr>
        </p:nvGraphicFramePr>
        <p:xfrm>
          <a:off x="467544" y="2132858"/>
          <a:ext cx="8136902" cy="41764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7140"/>
                <a:gridCol w="1006627"/>
                <a:gridCol w="1006627"/>
                <a:gridCol w="1006627"/>
                <a:gridCol w="1006627"/>
                <a:gridCol w="1006627"/>
                <a:gridCol w="1006627"/>
              </a:tblGrid>
              <a:tr h="1296132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 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okno zasazené ve zdivu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  <a:latin typeface="IsonormD" panose="02010506020201070104" pitchFamily="2" charset="0"/>
                        </a:rPr>
                        <a:t>okno lícující se zdivem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  <a:latin typeface="IsonormD" panose="02010506020201070104" pitchFamily="2" charset="0"/>
                        </a:rPr>
                        <a:t>okno předsazené před zdivo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469557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plocha  otvoru (okna) </a:t>
                      </a:r>
                      <a:endParaRPr lang="cs-CZ" sz="2000" u="none" strike="noStrike" dirty="0" smtClean="0">
                        <a:effectLst/>
                        <a:latin typeface="IsonormD" panose="02010506020201070104" pitchFamily="2" charset="0"/>
                      </a:endParaRPr>
                    </a:p>
                    <a:p>
                      <a:pPr algn="ctr" fontAlgn="b"/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/ </a:t>
                      </a:r>
                    </a:p>
                    <a:p>
                      <a:pPr algn="ctr" fontAlgn="b"/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tloušťka 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izolačního materiálu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≤ 2 m²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2-10 m²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≤ 2 m²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2-10 m²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  <a:latin typeface="IsonormD" panose="02010506020201070104" pitchFamily="2" charset="0"/>
                        </a:rPr>
                        <a:t>≤ 2 m²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  <a:latin typeface="IsonormD" panose="02010506020201070104" pitchFamily="2" charset="0"/>
                        </a:rPr>
                        <a:t>2-10 m²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  <a:latin typeface="IsonormD" panose="02010506020201070104" pitchFamily="2" charset="0"/>
                        </a:rPr>
                        <a:t>≤ 100 mm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1D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2D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2D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2D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2D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3D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  <a:latin typeface="IsonormD" panose="02010506020201070104" pitchFamily="2" charset="0"/>
                        </a:rPr>
                        <a:t>≤ 160 mm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2D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2D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2D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2D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3D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3D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26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  <a:latin typeface="IsonormD" panose="02010506020201070104" pitchFamily="2" charset="0"/>
                        </a:rPr>
                        <a:t>≤ 300 mm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u="none" strike="noStrike" dirty="0" smtClean="0">
                          <a:effectLst/>
                          <a:latin typeface="IsonormD" panose="02010506020201070104" pitchFamily="2" charset="0"/>
                        </a:rPr>
                        <a:t>3D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 lišta</a:t>
                      </a:r>
                      <a:endParaRPr lang="cs-CZ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3D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3D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3D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3D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u="none" strike="noStrike" dirty="0">
                          <a:effectLst/>
                          <a:latin typeface="IsonormD" panose="02010506020201070104" pitchFamily="2" charset="0"/>
                        </a:rPr>
                        <a:t>3D</a:t>
                      </a:r>
                      <a:r>
                        <a:rPr lang="cs-CZ" sz="2000" u="none" strike="noStrike" dirty="0">
                          <a:effectLst/>
                          <a:latin typeface="IsonormD" panose="02010506020201070104" pitchFamily="2" charset="0"/>
                        </a:rPr>
                        <a:t> </a:t>
                      </a:r>
                      <a:r>
                        <a:rPr lang="cs-CZ" sz="2000" u="none" strike="noStrike" dirty="0" smtClean="0">
                          <a:effectLst/>
                          <a:latin typeface="IsonormD" panose="02010506020201070104" pitchFamily="2" charset="0"/>
                        </a:rPr>
                        <a:t>lišta</a:t>
                      </a:r>
                      <a:endParaRPr lang="cs-CZ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IsonormD" panose="02010506020201070104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5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6" name="Obdélník 5"/>
          <p:cNvSpPr/>
          <p:nvPr/>
        </p:nvSpPr>
        <p:spPr>
          <a:xfrm>
            <a:off x="0" y="44624"/>
            <a:ext cx="9144000" cy="1061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800" b="1" dirty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Dilatační </a:t>
            </a:r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lišty</a:t>
            </a:r>
            <a:endParaRPr lang="cs-CZ" sz="4800" b="1" dirty="0">
              <a:solidFill>
                <a:schemeClr val="accent1">
                  <a:lumMod val="50000"/>
                </a:schemeClr>
              </a:solidFill>
              <a:latin typeface="IsonormD" pitchFamily="2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00" y="1248123"/>
            <a:ext cx="5230800" cy="52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7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15350" r="1281" b="11150"/>
          <a:stretch/>
        </p:blipFill>
        <p:spPr>
          <a:xfrm>
            <a:off x="-1072208" y="0"/>
            <a:ext cx="1097280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139702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90" b="13676"/>
          <a:stretch/>
        </p:blipFill>
        <p:spPr>
          <a:xfrm>
            <a:off x="0" y="-117605"/>
            <a:ext cx="9144000" cy="698822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sp>
        <p:nvSpPr>
          <p:cNvPr id="6" name="TextovéPole 5"/>
          <p:cNvSpPr txBox="1"/>
          <p:nvPr/>
        </p:nvSpPr>
        <p:spPr>
          <a:xfrm>
            <a:off x="467544" y="41448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LDZ-UNI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3048" y="936318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2,5</a:t>
            </a:r>
            <a:r>
              <a:rPr lang="it-IT" sz="1400" dirty="0">
                <a:solidFill>
                  <a:schemeClr val="bg1"/>
                </a:solidFill>
                <a:latin typeface="IsonormD" pitchFamily="2" charset="0"/>
              </a:rPr>
              <a:t>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042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b="14466"/>
          <a:stretch/>
        </p:blipFill>
        <p:spPr>
          <a:xfrm>
            <a:off x="0" y="-30770"/>
            <a:ext cx="12184007" cy="68887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598089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2" r="4141" b="15323"/>
          <a:stretch/>
        </p:blipFill>
        <p:spPr>
          <a:xfrm>
            <a:off x="0" y="0"/>
            <a:ext cx="9180512" cy="688538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7" name="Obráze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797767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79" y="1583567"/>
            <a:ext cx="5229809" cy="522980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4462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 dirty="0">
                <a:solidFill>
                  <a:schemeClr val="accent1">
                    <a:lumMod val="50000"/>
                  </a:schemeClr>
                </a:solidFill>
                <a:latin typeface="IsonormD" pitchFamily="2" charset="0"/>
              </a:rPr>
              <a:t>Lišty a příslušenství pro zateplovací systémy - ETICS a odvětrávané fasády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0" name="Obráze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441" y="6165304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1006002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82915"/>
            <a:ext cx="9289032" cy="74818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857008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16561" r="4636" b="3942"/>
          <a:stretch/>
        </p:blipFill>
        <p:spPr>
          <a:xfrm>
            <a:off x="-36512" y="-27384"/>
            <a:ext cx="9217024" cy="691276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961564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Typ: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08 |10</a:t>
            </a:r>
          </a:p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2728" y="37679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LU-N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994227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658" y="-1870789"/>
            <a:ext cx="11485274" cy="918822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96156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Perforace: 17 %</a:t>
            </a:r>
          </a:p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Typ: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08 | 10 </a:t>
            </a:r>
          </a:p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2728" y="37679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LU-C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1655586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13" name="Obráze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  <p:pic>
        <p:nvPicPr>
          <p:cNvPr id="5" name="Obrázek 4" descr="C:\Users\hadrava\AppData\Local\Microsoft\Windows\Temporary Internet Files\Content.Word\20141008_1544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9" r="42460" b="22399"/>
          <a:stretch/>
        </p:blipFill>
        <p:spPr bwMode="auto">
          <a:xfrm>
            <a:off x="827584" y="188640"/>
            <a:ext cx="7560840" cy="5832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3907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3" b="6922"/>
          <a:stretch/>
        </p:blipFill>
        <p:spPr>
          <a:xfrm>
            <a:off x="-430337" y="0"/>
            <a:ext cx="9574337" cy="685922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96156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>
                <a:solidFill>
                  <a:schemeClr val="bg1"/>
                </a:solidFill>
                <a:latin typeface="IsonormD" pitchFamily="2" charset="0"/>
              </a:rPr>
              <a:t>Perforace: </a:t>
            </a:r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50 %</a:t>
            </a:r>
          </a:p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Typ: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08</a:t>
            </a:r>
          </a:p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2,5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2728" y="37679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LU-C MAX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93840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82915"/>
            <a:ext cx="9289032" cy="748182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845160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5421"/>
            <a:ext cx="10126154" cy="687342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1012649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597049"/>
            <a:ext cx="10822654" cy="86554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96156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>
                <a:solidFill>
                  <a:schemeClr val="bg1"/>
                </a:solidFill>
                <a:latin typeface="IsonormD" pitchFamily="2" charset="0"/>
              </a:rPr>
              <a:t>Perforace: </a:t>
            </a:r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50 %</a:t>
            </a:r>
          </a:p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Typ: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08</a:t>
            </a:r>
          </a:p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2,5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2728" y="37679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LU-L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10662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32293"/>
            <a:ext cx="9361040" cy="74888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560236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2"/>
            <a:ext cx="9252520" cy="740456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961564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2,5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2728" y="37679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LE-LTD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952798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747464"/>
            <a:ext cx="9577064" cy="809192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961564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chemeClr val="bg1"/>
                </a:solidFill>
                <a:latin typeface="IsonormD" pitchFamily="2" charset="0"/>
              </a:rPr>
              <a:t>Délka: </a:t>
            </a:r>
            <a:r>
              <a:rPr lang="cs-CZ" sz="1400" dirty="0" smtClean="0">
                <a:solidFill>
                  <a:schemeClr val="bg1"/>
                </a:solidFill>
                <a:latin typeface="IsonormD" pitchFamily="2" charset="0"/>
              </a:rPr>
              <a:t>2,5 m</a:t>
            </a:r>
            <a:endParaRPr lang="cs-CZ" sz="1400" dirty="0">
              <a:solidFill>
                <a:schemeClr val="bg1"/>
              </a:solidFill>
              <a:latin typeface="IsonormD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2728" y="37679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LE-N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149031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40" y="-132293"/>
            <a:ext cx="9350280" cy="74888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107459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192219"/>
            <a:ext cx="10945216" cy="901370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52728" y="289471"/>
            <a:ext cx="8208912" cy="9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TDP 90</a:t>
            </a:r>
          </a:p>
          <a:p>
            <a:r>
              <a:rPr lang="cs-CZ" sz="3200" dirty="0" smtClean="0">
                <a:solidFill>
                  <a:srgbClr val="FF0000"/>
                </a:solidFill>
                <a:latin typeface="IsonormD" pitchFamily="2" charset="0"/>
              </a:rPr>
              <a:t>ZHZ-N</a:t>
            </a:r>
            <a:endParaRPr lang="cs-CZ" sz="3200" dirty="0">
              <a:solidFill>
                <a:srgbClr val="FF0000"/>
              </a:solidFill>
              <a:latin typeface="IsonormD" pitchFamily="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283881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41779"/>
            <a:ext cx="9289032" cy="886732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048" y="6237312"/>
            <a:ext cx="16223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baseline="30000" dirty="0" smtClean="0">
                <a:solidFill>
                  <a:srgbClr val="FF0000"/>
                </a:solidFill>
                <a:latin typeface="IsonormD" pitchFamily="2" charset="0"/>
              </a:rPr>
              <a:t>www.likov.com</a:t>
            </a:r>
            <a:endParaRPr lang="cs-CZ" sz="3200" b="1" baseline="30000" dirty="0">
              <a:solidFill>
                <a:srgbClr val="FF0000"/>
              </a:solidFill>
              <a:latin typeface="IsonormD" pitchFamily="2" charset="0"/>
            </a:endParaRPr>
          </a:p>
        </p:txBody>
      </p:sp>
      <p:pic>
        <p:nvPicPr>
          <p:cNvPr id="6" name="Obrázek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826" y="6165307"/>
            <a:ext cx="1136630" cy="4012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8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410416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21785</TotalTime>
  <Words>558</Words>
  <Application>Microsoft Office PowerPoint</Application>
  <PresentationFormat>Předvádění na obrazovce (4:3)</PresentationFormat>
  <Paragraphs>260</Paragraphs>
  <Slides>108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108</vt:i4>
      </vt:variant>
    </vt:vector>
  </HeadingPairs>
  <TitlesOfParts>
    <vt:vector size="112" baseType="lpstr">
      <vt:lpstr>Arial</vt:lpstr>
      <vt:lpstr>Calibri</vt:lpstr>
      <vt:lpstr>IsonormD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 ETICS 2013</dc:title>
  <dc:creator>Lukáš Paulas</dc:creator>
  <cp:lastModifiedBy>hadrava</cp:lastModifiedBy>
  <cp:revision>449</cp:revision>
  <dcterms:created xsi:type="dcterms:W3CDTF">2012-08-08T05:41:06Z</dcterms:created>
  <dcterms:modified xsi:type="dcterms:W3CDTF">2018-03-12T13:42:46Z</dcterms:modified>
  <cp:category>ETICS</cp:category>
</cp:coreProperties>
</file>