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908" r:id="rId2"/>
    <p:sldId id="258" r:id="rId3"/>
    <p:sldId id="1317" r:id="rId4"/>
    <p:sldId id="271" r:id="rId5"/>
    <p:sldId id="930" r:id="rId6"/>
    <p:sldId id="1302" r:id="rId7"/>
    <p:sldId id="910" r:id="rId8"/>
    <p:sldId id="1303" r:id="rId9"/>
    <p:sldId id="1304" r:id="rId10"/>
    <p:sldId id="1309" r:id="rId11"/>
    <p:sldId id="1311" r:id="rId12"/>
    <p:sldId id="1312" r:id="rId13"/>
    <p:sldId id="1310" r:id="rId14"/>
    <p:sldId id="1313" r:id="rId15"/>
    <p:sldId id="1306" r:id="rId16"/>
    <p:sldId id="1314" r:id="rId17"/>
    <p:sldId id="1307" r:id="rId18"/>
    <p:sldId id="1315" r:id="rId19"/>
    <p:sldId id="1281" r:id="rId20"/>
    <p:sldId id="1298" r:id="rId21"/>
    <p:sldId id="1299" r:id="rId22"/>
    <p:sldId id="1316" r:id="rId23"/>
    <p:sldId id="1268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clík Martin" initials="HM" lastIdx="1" clrIdx="0">
    <p:extLst>
      <p:ext uri="{19B8F6BF-5375-455C-9EA6-DF929625EA0E}">
        <p15:presenceInfo xmlns:p15="http://schemas.microsoft.com/office/powerpoint/2012/main" userId="S::m.herclik@baumit.cz::d68952fb-d06a-4f72-910a-ed41dd7851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F5F5F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08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70F4F2DD-EB17-474D-B704-8C1F25B618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E7FFC2A-A0B6-4F86-B351-DA3FDABF7B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39367-DD37-41A3-8CD0-B8DD1AB747A0}" type="datetimeFigureOut">
              <a:rPr lang="cs-CZ" smtClean="0"/>
              <a:t>29.04.2022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BA62B14-AB0E-48C2-95C8-8B8FB4BCC2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6048770-A3C2-47BD-96D6-DA2D5BBB90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E02C3-98BB-4378-BA12-4FEBEEF36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401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A9210-955B-4EE1-9198-C04ED81B6453}" type="datetimeFigureOut">
              <a:rPr lang="cs-CZ" smtClean="0"/>
              <a:t>29.04.2022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B1066-530F-40B1-B51C-1A044E9E1B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2593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391DB-CE9C-4FCE-A432-34B2EA338278}" type="slidenum">
              <a:rPr lang="de-DE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6243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BFF016D-4093-4FB7-95B5-CC77A250E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12" name="Textplatzhalter 11"/>
          <p:cNvSpPr>
            <a:spLocks noGrp="1"/>
          </p:cNvSpPr>
          <p:nvPr>
            <p:ph type="body" idx="10"/>
          </p:nvPr>
        </p:nvSpPr>
        <p:spPr>
          <a:xfrm>
            <a:off x="334434" y="5876927"/>
            <a:ext cx="11523133" cy="720725"/>
          </a:xfrm>
          <a:solidFill>
            <a:schemeClr val="accent3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de-AT" dirty="0"/>
              <a:t>Mastertextformat bearbeiten</a:t>
            </a:r>
            <a:endParaRPr lang="de-DE" dirty="0"/>
          </a:p>
        </p:txBody>
      </p:sp>
      <p:sp>
        <p:nvSpPr>
          <p:cNvPr id="736261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68341" y="3236978"/>
            <a:ext cx="2689225" cy="263994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733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br>
              <a:rPr lang="cs-CZ" noProof="0" dirty="0"/>
            </a:br>
            <a:r>
              <a:rPr lang="de-DE" noProof="0" dirty="0"/>
              <a:t>Titelmaserformat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6143445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4281669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213181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527051" y="1512888"/>
            <a:ext cx="9245600" cy="5762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27051" y="2205039"/>
            <a:ext cx="5384800" cy="19700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15051" y="2205039"/>
            <a:ext cx="5384800" cy="19700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27051" y="4327525"/>
            <a:ext cx="5384800" cy="1971675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15051" y="4327525"/>
            <a:ext cx="5384800" cy="19716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4664887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527051" y="1512888"/>
            <a:ext cx="10972800" cy="47863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6433845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99440004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27051" y="2205037"/>
            <a:ext cx="5384800" cy="409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15051" y="2205037"/>
            <a:ext cx="5384800" cy="409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4721047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4B5E5F-0EB5-4705-95BD-2BE352323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98618C1-9654-4E31-974E-C135BFDA9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F058DD-66F2-4FD6-B797-CC1A03A40C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26067"/>
            <a:ext cx="2743200" cy="366183"/>
          </a:xfrm>
          <a:prstGeom prst="rect">
            <a:avLst/>
          </a:prstGeom>
        </p:spPr>
        <p:txBody>
          <a:bodyPr/>
          <a:lstStyle/>
          <a:p>
            <a:fld id="{08738D95-0494-4A0B-86E4-69DCD72F228A}" type="datetimeFigureOut">
              <a:rPr lang="cs-CZ" smtClean="0"/>
              <a:t>29.04.2022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5B0C1C3-5AE3-41A4-96D1-478972BBA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94ACEB-8FCF-43E9-AAAE-2410040D4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7792825-8075-415B-B37D-39B2FFEC5937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D16D42C-FC2B-4686-9F1B-70BABCCCFCA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9168341" y="3208951"/>
            <a:ext cx="2689225" cy="263994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sz="3733" dirty="0"/>
              <a:t>Prezentace</a:t>
            </a:r>
            <a:endParaRPr lang="de-DE" sz="3733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050934D-9A4E-47BC-90D8-46E05D57D5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024" y="135466"/>
            <a:ext cx="12188389" cy="700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6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1268762"/>
            <a:ext cx="92456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7352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1" y="1960909"/>
            <a:ext cx="10972800" cy="4420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35239" name="Line 7"/>
          <p:cNvSpPr>
            <a:spLocks noChangeShapeType="1"/>
          </p:cNvSpPr>
          <p:nvPr/>
        </p:nvSpPr>
        <p:spPr bwMode="auto">
          <a:xfrm flipH="1">
            <a:off x="-48685" y="1860897"/>
            <a:ext cx="11263055" cy="0"/>
          </a:xfrm>
          <a:prstGeom prst="line">
            <a:avLst/>
          </a:prstGeom>
          <a:noFill/>
          <a:ln w="19050">
            <a:solidFill>
              <a:srgbClr val="777777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400"/>
          </a:p>
        </p:txBody>
      </p:sp>
      <p:sp>
        <p:nvSpPr>
          <p:cNvPr id="16" name="BlokTextu 3"/>
          <p:cNvSpPr txBox="1"/>
          <p:nvPr/>
        </p:nvSpPr>
        <p:spPr>
          <a:xfrm>
            <a:off x="527381" y="60930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+mj-lt"/>
              </a:rPr>
              <a:t>BXX</a:t>
            </a: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0" y="6597651"/>
            <a:ext cx="12192000" cy="2603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tabLst>
                <a:tab pos="11963101" algn="r"/>
              </a:tabLst>
            </a:pPr>
            <a:r>
              <a:rPr kumimoji="0" lang="cs-CZ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ČVUT – Týden betonu</a:t>
            </a:r>
            <a:r>
              <a:rPr lang="cs-CZ" sz="1467" b="0" dirty="0">
                <a:solidFill>
                  <a:srgbClr val="FFFFFF">
                    <a:lumMod val="50000"/>
                  </a:srgbClr>
                </a:solidFill>
                <a:latin typeface="+mn-lt"/>
              </a:rPr>
              <a:t>	Není beton jako beton</a:t>
            </a:r>
            <a:endParaRPr lang="de-DE" sz="1467" dirty="0">
              <a:solidFill>
                <a:srgbClr val="336699"/>
              </a:solidFill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84E8A59-53EC-49B1-93BC-50ADC656093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6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ransition spd="med"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000000"/>
          </a:solidFill>
          <a:latin typeface="FrnkGothITC Bk BT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000000"/>
          </a:solidFill>
          <a:latin typeface="FrnkGothITC Bk BT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000000"/>
          </a:solidFill>
          <a:latin typeface="FrnkGothITC Bk BT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000000"/>
          </a:solidFill>
          <a:latin typeface="FrnkGothITC Bk BT" charset="0"/>
          <a:ea typeface="ＭＳ Ｐゴシック" charset="0"/>
          <a:cs typeface="ＭＳ Ｐゴシック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000000"/>
          </a:solidFill>
          <a:latin typeface="FrnkGothITC Bk BT" charset="0"/>
          <a:ea typeface="ＭＳ Ｐゴシック" charset="0"/>
          <a:cs typeface="ＭＳ Ｐゴシック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000000"/>
          </a:solidFill>
          <a:latin typeface="FrnkGothITC Bk BT" charset="0"/>
          <a:ea typeface="ＭＳ Ｐゴシック" charset="0"/>
          <a:cs typeface="ＭＳ Ｐゴシック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000000"/>
          </a:solidFill>
          <a:latin typeface="FrnkGothITC Bk BT" charset="0"/>
          <a:ea typeface="ＭＳ Ｐゴシック" charset="0"/>
          <a:cs typeface="ＭＳ Ｐゴシック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000000"/>
          </a:solidFill>
          <a:latin typeface="FrnkGothITC Bk BT" charset="0"/>
          <a:ea typeface="ＭＳ Ｐゴシック" charset="0"/>
          <a:cs typeface="ＭＳ Ｐゴシック" charset="0"/>
        </a:defRPr>
      </a:lvl9pPr>
    </p:titleStyle>
    <p:bodyStyle>
      <a:lvl1pPr marL="622284" indent="-622284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3733">
          <a:solidFill>
            <a:srgbClr val="000000"/>
          </a:solidFill>
          <a:latin typeface="+mn-lt"/>
          <a:ea typeface="+mn-ea"/>
          <a:cs typeface="+mn-cs"/>
        </a:defRPr>
      </a:lvl1pPr>
      <a:lvl2pPr marL="1392732" indent="-38099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3200">
          <a:solidFill>
            <a:srgbClr val="000000"/>
          </a:solidFill>
          <a:latin typeface="+mn-lt"/>
          <a:ea typeface="+mn-ea"/>
        </a:defRPr>
      </a:lvl2pPr>
      <a:lvl3pPr marL="2040416" indent="-39369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2667">
          <a:solidFill>
            <a:srgbClr val="000000"/>
          </a:solidFill>
          <a:latin typeface="+mn-lt"/>
          <a:ea typeface="+mn-ea"/>
        </a:defRPr>
      </a:lvl3pPr>
      <a:lvl4pPr marL="2599202" indent="-304792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2667">
          <a:solidFill>
            <a:srgbClr val="000000"/>
          </a:solidFill>
          <a:latin typeface="+mn-lt"/>
          <a:ea typeface="+mn-ea"/>
        </a:defRPr>
      </a:lvl4pPr>
      <a:lvl5pPr marL="3157988" indent="-304792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2667">
          <a:solidFill>
            <a:srgbClr val="000000"/>
          </a:solidFill>
          <a:latin typeface="+mn-lt"/>
          <a:ea typeface="+mn-ea"/>
        </a:defRPr>
      </a:lvl5pPr>
      <a:lvl6pPr marL="3767572" indent="-304792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2667">
          <a:solidFill>
            <a:srgbClr val="000000"/>
          </a:solidFill>
          <a:latin typeface="+mn-lt"/>
          <a:ea typeface="+mn-ea"/>
        </a:defRPr>
      </a:lvl6pPr>
      <a:lvl7pPr marL="4377157" indent="-304792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2667">
          <a:solidFill>
            <a:srgbClr val="000000"/>
          </a:solidFill>
          <a:latin typeface="+mn-lt"/>
          <a:ea typeface="+mn-ea"/>
        </a:defRPr>
      </a:lvl7pPr>
      <a:lvl8pPr marL="4986742" indent="-304792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2667">
          <a:solidFill>
            <a:srgbClr val="000000"/>
          </a:solidFill>
          <a:latin typeface="+mn-lt"/>
          <a:ea typeface="+mn-ea"/>
        </a:defRPr>
      </a:lvl8pPr>
      <a:lvl9pPr marL="5596327" indent="-304792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2667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cs-CZ" sz="3200" dirty="0"/>
              <a:t>Ing. Martin Herclík</a:t>
            </a:r>
            <a:endParaRPr lang="en-US" sz="3200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9143063" y="3247208"/>
            <a:ext cx="2617567" cy="2603371"/>
          </a:xfrm>
        </p:spPr>
        <p:txBody>
          <a:bodyPr/>
          <a:lstStyle/>
          <a:p>
            <a:br>
              <a:rPr lang="en-US" sz="2800" dirty="0">
                <a:solidFill>
                  <a:srgbClr val="FFFFFF"/>
                </a:solidFill>
              </a:rPr>
            </a:br>
            <a:r>
              <a:rPr lang="cs-CZ" sz="2800" dirty="0">
                <a:solidFill>
                  <a:srgbClr val="FFFFFF"/>
                </a:solidFill>
              </a:rPr>
              <a:t>Není beton </a:t>
            </a:r>
            <a:br>
              <a:rPr lang="cs-CZ" sz="2800" dirty="0">
                <a:solidFill>
                  <a:srgbClr val="FFFFFF"/>
                </a:solidFill>
              </a:rPr>
            </a:br>
            <a:r>
              <a:rPr lang="cs-CZ" sz="2800" dirty="0">
                <a:solidFill>
                  <a:srgbClr val="FFFFFF"/>
                </a:solidFill>
              </a:rPr>
              <a:t>jako beton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251713171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CCB7392-A055-4352-AA45-56E072C4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1268762"/>
            <a:ext cx="9245600" cy="576263"/>
          </a:xfrm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tabLst>
                <a:tab pos="1258888" algn="l"/>
                <a:tab pos="4487863" algn="l"/>
                <a:tab pos="6904038" algn="l"/>
              </a:tabLst>
            </a:pPr>
            <a:r>
              <a:rPr kumimoji="1" lang="cs-CZ" sz="3800" b="1" dirty="0">
                <a:latin typeface="+mj-lt"/>
                <a:ea typeface="+mj-ea"/>
                <a:cs typeface="+mj-cs"/>
              </a:rPr>
              <a:t>Vodotěsný či vodopropustný?</a:t>
            </a:r>
            <a:endParaRPr kumimoji="1" lang="cs-CZ" sz="3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1B22B45-A920-4F26-9921-40349758B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49" y="2062065"/>
            <a:ext cx="10802802" cy="491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kumimoji="1" lang="cs-CZ" altLang="cs-CZ" sz="2800" b="1" dirty="0">
                <a:solidFill>
                  <a:srgbClr val="000000"/>
                </a:solidFill>
              </a:rPr>
              <a:t>Jaký beton pro ...?</a:t>
            </a:r>
            <a:endParaRPr kumimoji="1" lang="cs-CZ" altLang="cs-CZ" sz="2800" dirty="0">
              <a:solidFill>
                <a:srgbClr val="000000"/>
              </a:solidFill>
            </a:endParaRP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vodohospodářské stavby </a:t>
            </a:r>
          </a:p>
          <a:p>
            <a:pPr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tabLst>
                <a:tab pos="357188" algn="l"/>
              </a:tabLst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	(jímky, nádrže na pitnou vodu)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kanalizace, žlaby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základové konstrukce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dirty="0">
              <a:solidFill>
                <a:srgbClr val="000000"/>
              </a:solidFill>
            </a:endParaRPr>
          </a:p>
          <a:p>
            <a:pPr marL="457200" indent="-4572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kumimoji="1" lang="cs-CZ" altLang="cs-CZ" sz="2800" b="1" dirty="0">
                <a:solidFill>
                  <a:srgbClr val="000000"/>
                </a:solidFill>
              </a:rPr>
              <a:t>Baumit </a:t>
            </a:r>
            <a:r>
              <a:rPr kumimoji="1" lang="cs-CZ" altLang="cs-CZ" sz="2800" b="1" dirty="0" err="1">
                <a:solidFill>
                  <a:srgbClr val="000000"/>
                </a:solidFill>
              </a:rPr>
              <a:t>ProofBeton</a:t>
            </a:r>
            <a:endParaRPr kumimoji="1" lang="cs-CZ" altLang="cs-CZ" sz="2800" b="1" dirty="0">
              <a:solidFill>
                <a:srgbClr val="000000"/>
              </a:solidFill>
            </a:endParaRPr>
          </a:p>
          <a:p>
            <a:pPr marL="342900" indent="-3429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beton C30/37 XC4, XF4</a:t>
            </a:r>
          </a:p>
          <a:p>
            <a:pPr marL="342900" indent="-3429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1" lang="cs-CZ" altLang="cs-CZ" sz="2400" dirty="0" err="1">
                <a:solidFill>
                  <a:srgbClr val="000000"/>
                </a:solidFill>
              </a:rPr>
              <a:t>vodonepropustný</a:t>
            </a:r>
            <a:r>
              <a:rPr kumimoji="1" lang="cs-CZ" altLang="cs-CZ" sz="2400" dirty="0">
                <a:solidFill>
                  <a:srgbClr val="000000"/>
                </a:solidFill>
              </a:rPr>
              <a:t> + vysoce odolný</a:t>
            </a:r>
          </a:p>
          <a:p>
            <a:pPr marL="342900" indent="-3429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vysokopevnostní</a:t>
            </a:r>
          </a:p>
          <a:p>
            <a:pPr marL="0" lvl="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3200" dirty="0">
              <a:solidFill>
                <a:srgbClr val="00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10AA760-DED6-45B5-B57C-4753C56C7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37" y="2168969"/>
            <a:ext cx="6479263" cy="411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843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CCB7392-A055-4352-AA45-56E072C4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1268762"/>
            <a:ext cx="9245600" cy="576263"/>
          </a:xfrm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tabLst>
                <a:tab pos="1258888" algn="l"/>
                <a:tab pos="4487863" algn="l"/>
                <a:tab pos="6904038" algn="l"/>
              </a:tabLst>
            </a:pPr>
            <a:r>
              <a:rPr kumimoji="1" lang="cs-CZ" sz="3800" b="1" dirty="0">
                <a:latin typeface="+mj-lt"/>
                <a:ea typeface="+mj-ea"/>
                <a:cs typeface="+mj-cs"/>
              </a:rPr>
              <a:t>Vodotěsný či vodopropustný?</a:t>
            </a:r>
            <a:endParaRPr kumimoji="1" lang="cs-CZ" sz="3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1B22B45-A920-4F26-9921-40349758B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49" y="2062065"/>
            <a:ext cx="10802802" cy="491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kumimoji="1" lang="cs-CZ" altLang="cs-CZ" sz="2800" b="1" dirty="0">
                <a:solidFill>
                  <a:srgbClr val="000000"/>
                </a:solidFill>
              </a:rPr>
              <a:t>Jaký beton pro ...?</a:t>
            </a:r>
            <a:endParaRPr kumimoji="1" lang="cs-CZ" altLang="cs-CZ" sz="2800" dirty="0">
              <a:solidFill>
                <a:srgbClr val="000000"/>
              </a:solidFill>
            </a:endParaRP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podkladní vrstvy pro zámkovou dlažbu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parkoviště 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chodníky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drenážní vrstvy</a:t>
            </a:r>
          </a:p>
          <a:p>
            <a:pPr marL="357188" indent="-357188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plochy, kde není žádoucí stojatá voda</a:t>
            </a:r>
          </a:p>
          <a:p>
            <a:pPr marL="457200" indent="-4572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endParaRPr kumimoji="1" lang="cs-CZ" altLang="cs-CZ" sz="2400" b="1" dirty="0">
              <a:solidFill>
                <a:srgbClr val="000000"/>
              </a:solidFill>
            </a:endParaRPr>
          </a:p>
          <a:p>
            <a:pPr marL="457200" indent="-4572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kumimoji="1" lang="cs-CZ" altLang="cs-CZ" sz="2800" b="1" dirty="0">
                <a:solidFill>
                  <a:srgbClr val="000000"/>
                </a:solidFill>
              </a:rPr>
              <a:t>Baumit </a:t>
            </a:r>
            <a:r>
              <a:rPr kumimoji="1" lang="cs-CZ" altLang="cs-CZ" sz="2800" b="1" dirty="0" err="1">
                <a:solidFill>
                  <a:srgbClr val="000000"/>
                </a:solidFill>
              </a:rPr>
              <a:t>DrainBeton</a:t>
            </a:r>
            <a:endParaRPr kumimoji="1" lang="cs-CZ" altLang="cs-CZ" sz="2800" b="1" dirty="0">
              <a:solidFill>
                <a:srgbClr val="000000"/>
              </a:solidFill>
            </a:endParaRPr>
          </a:p>
          <a:p>
            <a:pPr marL="457200" indent="-4572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vodopropustný drenážní beton C12/16</a:t>
            </a:r>
          </a:p>
          <a:p>
            <a:pPr marL="0" lvl="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3200" dirty="0">
              <a:solidFill>
                <a:srgbClr val="000000"/>
              </a:solidFill>
            </a:endParaRPr>
          </a:p>
        </p:txBody>
      </p:sp>
      <p:pic>
        <p:nvPicPr>
          <p:cNvPr id="5" name="Obrázek 4" descr="Obsah obrázku země, exteriér, nástroj, obrubník&#10;&#10;Popis byl vytvořen automaticky">
            <a:extLst>
              <a:ext uri="{FF2B5EF4-FFF2-40B4-BE49-F238E27FC236}">
                <a16:creationId xmlns:a16="http://schemas.microsoft.com/office/drawing/2014/main" id="{F9A5F753-8B9A-4245-B078-7DE231893F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713" y="1071147"/>
            <a:ext cx="3928287" cy="2946215"/>
          </a:xfrm>
          <a:prstGeom prst="rect">
            <a:avLst/>
          </a:prstGeom>
        </p:spPr>
      </p:pic>
      <p:pic>
        <p:nvPicPr>
          <p:cNvPr id="4" name="Obrázek 3" descr="Obsah obrázku země, exteriér, obrubník&#10;&#10;Popis byl vytvořen automaticky">
            <a:extLst>
              <a:ext uri="{FF2B5EF4-FFF2-40B4-BE49-F238E27FC236}">
                <a16:creationId xmlns:a16="http://schemas.microsoft.com/office/drawing/2014/main" id="{37A255AF-8912-422C-AB58-7C7DE92F63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587" y="3603172"/>
            <a:ext cx="3928287" cy="29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74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23D5398-7E24-4DB9-9F2A-2AB1FD3180A9}"/>
              </a:ext>
            </a:extLst>
          </p:cNvPr>
          <p:cNvSpPr txBox="1"/>
          <p:nvPr/>
        </p:nvSpPr>
        <p:spPr>
          <a:xfrm>
            <a:off x="3214254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https://www.youtube.com/watch?v=HGh8UNe89IA</a:t>
            </a:r>
          </a:p>
        </p:txBody>
      </p:sp>
    </p:spTree>
    <p:extLst>
      <p:ext uri="{BB962C8B-B14F-4D97-AF65-F5344CB8AC3E}">
        <p14:creationId xmlns:p14="http://schemas.microsoft.com/office/powerpoint/2010/main" val="343419679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F19BDEB1-765C-44C1-8833-3260B63CE5DE}"/>
              </a:ext>
            </a:extLst>
          </p:cNvPr>
          <p:cNvSpPr>
            <a:spLocks/>
          </p:cNvSpPr>
          <p:nvPr/>
        </p:nvSpPr>
        <p:spPr bwMode="auto">
          <a:xfrm>
            <a:off x="7321481" y="3162641"/>
            <a:ext cx="4552268" cy="423191"/>
          </a:xfrm>
          <a:custGeom>
            <a:avLst/>
            <a:gdLst>
              <a:gd name="T0" fmla="*/ 3696 w 3696"/>
              <a:gd name="T1" fmla="*/ 384 h 384"/>
              <a:gd name="T2" fmla="*/ 0 w 3696"/>
              <a:gd name="T3" fmla="*/ 384 h 384"/>
              <a:gd name="T4" fmla="*/ 0 w 3696"/>
              <a:gd name="T5" fmla="*/ 0 h 384"/>
              <a:gd name="T6" fmla="*/ 3696 w 3696"/>
              <a:gd name="T7" fmla="*/ 0 h 384"/>
              <a:gd name="T8" fmla="*/ 3696 w 3696"/>
              <a:gd name="T9" fmla="*/ 336 h 384"/>
              <a:gd name="T10" fmla="*/ 3696 w 3696"/>
              <a:gd name="T11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96" h="384">
                <a:moveTo>
                  <a:pt x="3696" y="384"/>
                </a:moveTo>
                <a:lnTo>
                  <a:pt x="0" y="384"/>
                </a:lnTo>
                <a:lnTo>
                  <a:pt x="0" y="0"/>
                </a:lnTo>
                <a:lnTo>
                  <a:pt x="3696" y="0"/>
                </a:lnTo>
                <a:lnTo>
                  <a:pt x="3696" y="336"/>
                </a:lnTo>
                <a:lnTo>
                  <a:pt x="3696" y="384"/>
                </a:lnTo>
                <a:close/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EBCF30F5-D3C6-4F8A-BB97-5CBAE99EA453}"/>
              </a:ext>
            </a:extLst>
          </p:cNvPr>
          <p:cNvSpPr>
            <a:spLocks/>
          </p:cNvSpPr>
          <p:nvPr/>
        </p:nvSpPr>
        <p:spPr bwMode="auto">
          <a:xfrm>
            <a:off x="7061915" y="3060030"/>
            <a:ext cx="4859640" cy="544110"/>
          </a:xfrm>
          <a:custGeom>
            <a:avLst/>
            <a:gdLst>
              <a:gd name="T0" fmla="*/ 3696 w 3696"/>
              <a:gd name="T1" fmla="*/ 384 h 384"/>
              <a:gd name="T2" fmla="*/ 0 w 3696"/>
              <a:gd name="T3" fmla="*/ 384 h 384"/>
              <a:gd name="T4" fmla="*/ 0 w 3696"/>
              <a:gd name="T5" fmla="*/ 0 h 384"/>
              <a:gd name="T6" fmla="*/ 3696 w 3696"/>
              <a:gd name="T7" fmla="*/ 0 h 384"/>
              <a:gd name="T8" fmla="*/ 3696 w 3696"/>
              <a:gd name="T9" fmla="*/ 336 h 384"/>
              <a:gd name="T10" fmla="*/ 3696 w 3696"/>
              <a:gd name="T11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96" h="384">
                <a:moveTo>
                  <a:pt x="3696" y="384"/>
                </a:moveTo>
                <a:lnTo>
                  <a:pt x="0" y="384"/>
                </a:lnTo>
                <a:lnTo>
                  <a:pt x="0" y="0"/>
                </a:lnTo>
                <a:lnTo>
                  <a:pt x="3696" y="0"/>
                </a:lnTo>
                <a:lnTo>
                  <a:pt x="3696" y="336"/>
                </a:lnTo>
                <a:lnTo>
                  <a:pt x="3696" y="384"/>
                </a:lnTo>
                <a:close/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FCCB7392-A055-4352-AA45-56E072C4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1268762"/>
            <a:ext cx="9245600" cy="576263"/>
          </a:xfrm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tabLst>
                <a:tab pos="1258888" algn="l"/>
                <a:tab pos="4487863" algn="l"/>
                <a:tab pos="6904038" algn="l"/>
              </a:tabLst>
            </a:pPr>
            <a:r>
              <a:rPr kumimoji="1" lang="cs-CZ" sz="3800" b="1" dirty="0">
                <a:latin typeface="+mj-lt"/>
                <a:ea typeface="+mj-ea"/>
                <a:cs typeface="+mj-cs"/>
              </a:rPr>
              <a:t>Smršťující či expanzní?</a:t>
            </a:r>
            <a:endParaRPr kumimoji="1" lang="cs-CZ" sz="3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1B22B45-A920-4F26-9921-40349758B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49" y="2062065"/>
            <a:ext cx="6820989" cy="491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smršťování = běžný jev, výrazné objemové změny</a:t>
            </a:r>
          </a:p>
          <a:p>
            <a:pPr marL="342900" indent="-3429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vodní součinitel, typ cementu, zrnitost</a:t>
            </a:r>
          </a:p>
          <a:p>
            <a:pPr marL="800091" lvl="1" indent="-342891" defTabSz="1219170">
              <a:spcBef>
                <a:spcPct val="20000"/>
              </a:spcBef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sz="2400" kern="0" dirty="0">
                <a:solidFill>
                  <a:srgbClr val="000000"/>
                </a:solidFill>
                <a:latin typeface="Calibri" panose="020F0502020204030204"/>
                <a:ea typeface="+mj-ea"/>
                <a:cs typeface="Arial" panose="020B0604020202020204" pitchFamily="34" charset="0"/>
              </a:rPr>
              <a:t>konstrukční betony -  cca 0,7 mm/m </a:t>
            </a:r>
          </a:p>
          <a:p>
            <a:pPr marL="800091" lvl="1" indent="-342891" defTabSz="1219170">
              <a:spcBef>
                <a:spcPct val="20000"/>
              </a:spcBef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sz="2400" kern="0" dirty="0">
                <a:solidFill>
                  <a:srgbClr val="000000"/>
                </a:solidFill>
                <a:latin typeface="Calibri" panose="020F0502020204030204"/>
                <a:ea typeface="+mj-ea"/>
                <a:cs typeface="Arial" panose="020B0604020202020204" pitchFamily="34" charset="0"/>
              </a:rPr>
              <a:t>jemnozrnné potěry -  cca 1 až 2 mm/m</a:t>
            </a:r>
          </a:p>
          <a:p>
            <a:pPr marL="800091" lvl="1" indent="-342891" defTabSz="1219170">
              <a:spcBef>
                <a:spcPct val="20000"/>
              </a:spcBef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2400" dirty="0">
              <a:solidFill>
                <a:srgbClr val="000000"/>
              </a:solidFill>
            </a:endParaRPr>
          </a:p>
          <a:p>
            <a:pPr marL="11113" lvl="2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kumimoji="1" lang="cs-CZ" altLang="cs-CZ" sz="2800" b="1" dirty="0">
                <a:solidFill>
                  <a:srgbClr val="000000"/>
                </a:solidFill>
              </a:rPr>
              <a:t>Jaký beton pro ...?</a:t>
            </a:r>
          </a:p>
          <a:p>
            <a:pPr marL="354013" lvl="2" indent="-3429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 err="1">
                <a:solidFill>
                  <a:srgbClr val="000000"/>
                </a:solidFill>
              </a:rPr>
              <a:t>zmonolitnění</a:t>
            </a:r>
            <a:r>
              <a:rPr kumimoji="1" lang="cs-CZ" altLang="cs-CZ" sz="2400" dirty="0">
                <a:solidFill>
                  <a:srgbClr val="000000"/>
                </a:solidFill>
              </a:rPr>
              <a:t> prefabrikovaných </a:t>
            </a:r>
            <a:r>
              <a:rPr kumimoji="1" lang="cs-CZ" altLang="cs-CZ" sz="2400" dirty="0" err="1">
                <a:solidFill>
                  <a:srgbClr val="000000"/>
                </a:solidFill>
              </a:rPr>
              <a:t>kcí</a:t>
            </a:r>
            <a:endParaRPr kumimoji="1" lang="cs-CZ" altLang="cs-CZ" sz="2400" dirty="0">
              <a:solidFill>
                <a:srgbClr val="000000"/>
              </a:solidFill>
            </a:endParaRPr>
          </a:p>
          <a:p>
            <a:pPr marL="354013" lvl="2" indent="-3429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injektáž dutin</a:t>
            </a:r>
          </a:p>
          <a:p>
            <a:pPr marL="354013" lvl="2" indent="-3429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výplň pracovních </a:t>
            </a:r>
            <a:r>
              <a:rPr kumimoji="1" lang="cs-CZ" altLang="cs-CZ" sz="2400" dirty="0" err="1">
                <a:solidFill>
                  <a:srgbClr val="000000"/>
                </a:solidFill>
              </a:rPr>
              <a:t>spar</a:t>
            </a:r>
            <a:r>
              <a:rPr kumimoji="1" lang="cs-CZ" altLang="cs-CZ" sz="2400" dirty="0">
                <a:solidFill>
                  <a:srgbClr val="000000"/>
                </a:solidFill>
              </a:rPr>
              <a:t> a otvorů</a:t>
            </a:r>
          </a:p>
          <a:p>
            <a:pPr marL="354013" lvl="2" indent="-3429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styky železobetonových </a:t>
            </a:r>
            <a:r>
              <a:rPr kumimoji="1" lang="cs-CZ" altLang="cs-CZ" sz="2400" dirty="0" err="1">
                <a:solidFill>
                  <a:srgbClr val="000000"/>
                </a:solidFill>
              </a:rPr>
              <a:t>kcí</a:t>
            </a:r>
            <a:endParaRPr kumimoji="1" lang="cs-CZ" altLang="cs-CZ" sz="2400" dirty="0">
              <a:solidFill>
                <a:srgbClr val="000000"/>
              </a:solidFill>
            </a:endParaRPr>
          </a:p>
          <a:p>
            <a:pPr marL="0" lvl="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3200" dirty="0">
              <a:solidFill>
                <a:srgbClr val="000000"/>
              </a:solidFill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EA19055-77AE-4869-9D9A-F7BD00A28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587" y="4882566"/>
            <a:ext cx="6584301" cy="178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57200" lvl="0" indent="-4572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kumimoji="1" lang="cs-CZ" altLang="cs-CZ" sz="2800" b="1" dirty="0">
                <a:solidFill>
                  <a:srgbClr val="000000"/>
                </a:solidFill>
              </a:rPr>
              <a:t>Baumit </a:t>
            </a:r>
            <a:r>
              <a:rPr kumimoji="1" lang="cs-CZ" altLang="cs-CZ" sz="2800" b="1" dirty="0" err="1">
                <a:solidFill>
                  <a:srgbClr val="000000"/>
                </a:solidFill>
              </a:rPr>
              <a:t>FillBeton</a:t>
            </a:r>
            <a:endParaRPr kumimoji="1" lang="cs-CZ" altLang="cs-CZ" sz="2800" b="1" dirty="0">
              <a:solidFill>
                <a:srgbClr val="000000"/>
              </a:solidFill>
            </a:endParaRPr>
          </a:p>
          <a:p>
            <a:pPr marL="457200" lvl="0" indent="-4572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zálivková expanzní betonová směs</a:t>
            </a:r>
          </a:p>
          <a:p>
            <a:pPr marL="457200" lvl="0" indent="-4572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pevnost v tlaku min. 25 </a:t>
            </a:r>
            <a:r>
              <a:rPr kumimoji="1" lang="cs-CZ" altLang="cs-CZ" sz="2400" dirty="0" err="1">
                <a:solidFill>
                  <a:srgbClr val="000000"/>
                </a:solidFill>
              </a:rPr>
              <a:t>MPa</a:t>
            </a:r>
            <a:endParaRPr kumimoji="1" lang="cs-CZ" altLang="cs-CZ" sz="2400" dirty="0">
              <a:solidFill>
                <a:srgbClr val="000000"/>
              </a:solidFill>
            </a:endParaRPr>
          </a:p>
          <a:p>
            <a:pPr marL="457200" lvl="0" indent="-4572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endParaRPr kumimoji="1" lang="cs-CZ" altLang="cs-CZ" sz="2400" dirty="0">
              <a:solidFill>
                <a:srgbClr val="000000"/>
              </a:solidFill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165ABA01-3F29-4395-B03E-57DC869AF6C2}"/>
              </a:ext>
            </a:extLst>
          </p:cNvPr>
          <p:cNvGrpSpPr>
            <a:grpSpLocks/>
          </p:cNvGrpSpPr>
          <p:nvPr/>
        </p:nvGrpSpPr>
        <p:grpSpPr bwMode="auto">
          <a:xfrm>
            <a:off x="6985653" y="2282500"/>
            <a:ext cx="2841625" cy="767281"/>
            <a:chOff x="528" y="1866"/>
            <a:chExt cx="2228" cy="582"/>
          </a:xfrm>
        </p:grpSpPr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AEE4C191-02D8-449F-AE0C-EC2C10565E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1866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 altLang="cs-CZ" sz="20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5A807626-C7FD-4D90-8C9B-BC5FEFB03A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2236"/>
              <a:ext cx="11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 altLang="cs-CZ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" name="Text Box 6">
            <a:extLst>
              <a:ext uri="{FF2B5EF4-FFF2-40B4-BE49-F238E27FC236}">
                <a16:creationId xmlns:a16="http://schemas.microsoft.com/office/drawing/2014/main" id="{02AB2946-B9B6-4B0E-BC2E-3F5C017CF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8378" y="1264096"/>
            <a:ext cx="23340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de-DE" alt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de-DE" altLang="cs-CZ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5B236232-AE53-4209-A6FE-3958C9BF39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55502" y="3596876"/>
            <a:ext cx="4887032" cy="7272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263FFE28-ACC3-4A0B-B326-CAFC46F03D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31156" y="1746883"/>
            <a:ext cx="0" cy="287664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010660E5-E730-4A31-AAD5-A7A86B88AD5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5503" y="4616644"/>
            <a:ext cx="4958814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5" name="Rectangle 14" descr="ZickZack">
            <a:extLst>
              <a:ext uri="{FF2B5EF4-FFF2-40B4-BE49-F238E27FC236}">
                <a16:creationId xmlns:a16="http://schemas.microsoft.com/office/drawing/2014/main" id="{FFBF437E-CDA5-4D44-AEC5-85E49F93C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502" y="3604148"/>
            <a:ext cx="4954675" cy="10124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6" name="Rectangle 15" descr="ZickZack">
            <a:extLst>
              <a:ext uri="{FF2B5EF4-FFF2-40B4-BE49-F238E27FC236}">
                <a16:creationId xmlns:a16="http://schemas.microsoft.com/office/drawing/2014/main" id="{A5EF58E6-EA50-4C07-BD76-6AD536332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2534" y="2401811"/>
            <a:ext cx="54216" cy="1202337"/>
          </a:xfrm>
          <a:prstGeom prst="rect">
            <a:avLst/>
          </a:prstGeom>
          <a:solidFill>
            <a:srgbClr val="29292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7" name="Freeform 24">
            <a:extLst>
              <a:ext uri="{FF2B5EF4-FFF2-40B4-BE49-F238E27FC236}">
                <a16:creationId xmlns:a16="http://schemas.microsoft.com/office/drawing/2014/main" id="{7CD140F8-B98F-437E-B8C4-6FD64F361965}"/>
              </a:ext>
            </a:extLst>
          </p:cNvPr>
          <p:cNvSpPr>
            <a:spLocks/>
          </p:cNvSpPr>
          <p:nvPr/>
        </p:nvSpPr>
        <p:spPr bwMode="auto">
          <a:xfrm>
            <a:off x="7061914" y="3058988"/>
            <a:ext cx="4859639" cy="537888"/>
          </a:xfrm>
          <a:custGeom>
            <a:avLst/>
            <a:gdLst>
              <a:gd name="T0" fmla="*/ 3696 w 3696"/>
              <a:gd name="T1" fmla="*/ 384 h 384"/>
              <a:gd name="T2" fmla="*/ 0 w 3696"/>
              <a:gd name="T3" fmla="*/ 384 h 384"/>
              <a:gd name="T4" fmla="*/ 0 w 3696"/>
              <a:gd name="T5" fmla="*/ 0 h 384"/>
              <a:gd name="T6" fmla="*/ 3696 w 3696"/>
              <a:gd name="T7" fmla="*/ 0 h 384"/>
              <a:gd name="T8" fmla="*/ 3696 w 3696"/>
              <a:gd name="T9" fmla="*/ 336 h 384"/>
              <a:gd name="T10" fmla="*/ 3696 w 3696"/>
              <a:gd name="T11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96" h="384">
                <a:moveTo>
                  <a:pt x="3696" y="384"/>
                </a:moveTo>
                <a:lnTo>
                  <a:pt x="0" y="384"/>
                </a:lnTo>
                <a:lnTo>
                  <a:pt x="0" y="0"/>
                </a:lnTo>
                <a:lnTo>
                  <a:pt x="3696" y="0"/>
                </a:lnTo>
                <a:lnTo>
                  <a:pt x="3696" y="336"/>
                </a:lnTo>
                <a:lnTo>
                  <a:pt x="3696" y="384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8" name="AutoShape 25">
            <a:extLst>
              <a:ext uri="{FF2B5EF4-FFF2-40B4-BE49-F238E27FC236}">
                <a16:creationId xmlns:a16="http://schemas.microsoft.com/office/drawing/2014/main" id="{496025BE-D758-4A05-BD59-34E0AA46DC75}"/>
              </a:ext>
            </a:extLst>
          </p:cNvPr>
          <p:cNvSpPr>
            <a:spLocks noChangeArrowheads="1"/>
          </p:cNvSpPr>
          <p:nvPr/>
        </p:nvSpPr>
        <p:spPr bwMode="auto">
          <a:xfrm rot="2081709" flipH="1">
            <a:off x="6712700" y="2862364"/>
            <a:ext cx="289520" cy="179296"/>
          </a:xfrm>
          <a:prstGeom prst="leftArrow">
            <a:avLst>
              <a:gd name="adj1" fmla="val 50000"/>
              <a:gd name="adj2" fmla="val 41728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9" name="Text Box 26">
            <a:extLst>
              <a:ext uri="{FF2B5EF4-FFF2-40B4-BE49-F238E27FC236}">
                <a16:creationId xmlns:a16="http://schemas.microsoft.com/office/drawing/2014/main" id="{4B418545-F3FC-44B9-A3DD-E6A35FC38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704" y="2558175"/>
            <a:ext cx="16293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FF3300"/>
                </a:solidFill>
                <a:latin typeface="Arial" panose="020B0604020202020204" pitchFamily="34" charset="0"/>
              </a:rPr>
              <a:t>1–2 mm/m</a:t>
            </a:r>
          </a:p>
        </p:txBody>
      </p:sp>
    </p:spTree>
    <p:extLst>
      <p:ext uri="{BB962C8B-B14F-4D97-AF65-F5344CB8AC3E}">
        <p14:creationId xmlns:p14="http://schemas.microsoft.com/office/powerpoint/2010/main" val="39044971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xit" presetSubtype="0" fill="hold" grpId="4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xit" presetSubtype="0" fill="hold" grpId="6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1" grpId="6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CF2FB644-AA8D-444E-A64D-4A2306905C64}"/>
              </a:ext>
            </a:extLst>
          </p:cNvPr>
          <p:cNvSpPr txBox="1"/>
          <p:nvPr/>
        </p:nvSpPr>
        <p:spPr>
          <a:xfrm>
            <a:off x="3048000" y="32466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https://www.youtube.com/watch?v=lvnmbwEMObQ</a:t>
            </a:r>
          </a:p>
        </p:txBody>
      </p:sp>
    </p:spTree>
    <p:extLst>
      <p:ext uri="{BB962C8B-B14F-4D97-AF65-F5344CB8AC3E}">
        <p14:creationId xmlns:p14="http://schemas.microsoft.com/office/powerpoint/2010/main" val="3461671216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CCB7392-A055-4352-AA45-56E072C4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1268762"/>
            <a:ext cx="9245600" cy="576263"/>
          </a:xfrm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tabLst>
                <a:tab pos="1258888" algn="l"/>
                <a:tab pos="4487863" algn="l"/>
                <a:tab pos="6904038" algn="l"/>
              </a:tabLst>
            </a:pPr>
            <a:r>
              <a:rPr kumimoji="1" lang="cs-CZ" sz="3800" b="1" dirty="0">
                <a:latin typeface="+mj-lt"/>
                <a:ea typeface="+mj-ea"/>
                <a:cs typeface="+mj-cs"/>
              </a:rPr>
              <a:t>Běžně či </a:t>
            </a:r>
            <a:r>
              <a:rPr kumimoji="1" lang="cs-CZ" sz="3800" b="1" dirty="0" err="1">
                <a:latin typeface="+mj-lt"/>
                <a:ea typeface="+mj-ea"/>
                <a:cs typeface="+mj-cs"/>
              </a:rPr>
              <a:t>rychletuhnoucí</a:t>
            </a:r>
            <a:r>
              <a:rPr kumimoji="1" lang="cs-CZ" sz="3800" b="1" dirty="0">
                <a:latin typeface="+mj-lt"/>
                <a:ea typeface="+mj-ea"/>
                <a:cs typeface="+mj-cs"/>
              </a:rPr>
              <a:t>?</a:t>
            </a:r>
            <a:endParaRPr kumimoji="1" lang="cs-CZ" sz="3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1B22B45-A920-4F26-9921-40349758B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49" y="2062065"/>
            <a:ext cx="10802802" cy="491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pevnost betonu roste postupující hydratací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hydratace nejintenzivnější na začátku tuhnutí </a:t>
            </a:r>
          </a:p>
          <a:p>
            <a:pPr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kumimoji="1" lang="cs-CZ" altLang="cs-CZ" sz="2400" b="1" dirty="0">
                <a:solidFill>
                  <a:srgbClr val="000000"/>
                </a:solidFill>
              </a:rPr>
              <a:t>Náběh pevnosti:</a:t>
            </a:r>
            <a:endParaRPr kumimoji="1" lang="cs-CZ" altLang="cs-CZ" sz="2400" dirty="0">
              <a:solidFill>
                <a:srgbClr val="000000"/>
              </a:solidFill>
            </a:endParaRPr>
          </a:p>
          <a:p>
            <a:pPr marL="342900" indent="-3429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běžný C16/20 = 3,2 / 15 / 24 </a:t>
            </a:r>
            <a:r>
              <a:rPr kumimoji="1" lang="cs-CZ" altLang="cs-CZ" sz="2400" dirty="0" err="1">
                <a:solidFill>
                  <a:srgbClr val="000000"/>
                </a:solidFill>
              </a:rPr>
              <a:t>MPa</a:t>
            </a:r>
            <a:endParaRPr kumimoji="1" lang="cs-CZ" altLang="cs-CZ" sz="2400" dirty="0">
              <a:solidFill>
                <a:srgbClr val="000000"/>
              </a:solidFill>
            </a:endParaRPr>
          </a:p>
          <a:p>
            <a:pPr marL="342900" indent="-3429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1" lang="cs-CZ" altLang="cs-CZ" sz="2400" dirty="0" err="1">
                <a:solidFill>
                  <a:srgbClr val="000000"/>
                </a:solidFill>
              </a:rPr>
              <a:t>rychletuhnoucí</a:t>
            </a:r>
            <a:r>
              <a:rPr kumimoji="1" lang="cs-CZ" altLang="cs-CZ" sz="2400" dirty="0">
                <a:solidFill>
                  <a:srgbClr val="000000"/>
                </a:solidFill>
              </a:rPr>
              <a:t> = 22 </a:t>
            </a:r>
            <a:r>
              <a:rPr kumimoji="1" lang="cs-CZ" altLang="cs-CZ" sz="2400" dirty="0" err="1">
                <a:solidFill>
                  <a:srgbClr val="000000"/>
                </a:solidFill>
              </a:rPr>
              <a:t>MPa</a:t>
            </a:r>
            <a:endParaRPr kumimoji="1" lang="cs-CZ" altLang="cs-CZ" sz="2800" b="1" dirty="0">
              <a:solidFill>
                <a:srgbClr val="000000"/>
              </a:solidFill>
            </a:endParaRPr>
          </a:p>
          <a:p>
            <a:pPr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kumimoji="1" lang="cs-CZ" altLang="cs-CZ" sz="2000" b="1" dirty="0">
              <a:solidFill>
                <a:srgbClr val="000000"/>
              </a:solidFill>
            </a:endParaRPr>
          </a:p>
          <a:p>
            <a:pPr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kumimoji="1" lang="cs-CZ" altLang="cs-CZ" sz="2800" b="1" dirty="0">
                <a:solidFill>
                  <a:srgbClr val="000000"/>
                </a:solidFill>
              </a:rPr>
              <a:t>Jaký beton pro ...?</a:t>
            </a:r>
          </a:p>
          <a:p>
            <a:pPr marL="342900" indent="-3429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kotvení dopravních značek</a:t>
            </a:r>
          </a:p>
          <a:p>
            <a:pPr marL="342900" indent="-3429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základové patky stojanů, plotů  </a:t>
            </a:r>
          </a:p>
          <a:p>
            <a:pPr marL="342900" indent="-3429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konstrukcí s okamžitou fixací</a:t>
            </a:r>
          </a:p>
          <a:p>
            <a:pPr marL="0" lvl="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3200" dirty="0">
              <a:solidFill>
                <a:srgbClr val="000000"/>
              </a:solidFill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CBD6585B-BBC6-4B50-BEB6-50A766DD4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500" y="5075754"/>
            <a:ext cx="6584301" cy="178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57200" lvl="0" indent="-4572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kumimoji="1" lang="cs-CZ" altLang="cs-CZ" sz="2800" b="1" dirty="0">
                <a:solidFill>
                  <a:srgbClr val="000000"/>
                </a:solidFill>
              </a:rPr>
              <a:t>Baumit </a:t>
            </a:r>
            <a:r>
              <a:rPr kumimoji="1" lang="cs-CZ" altLang="cs-CZ" sz="2800" b="1" dirty="0" err="1">
                <a:solidFill>
                  <a:srgbClr val="000000"/>
                </a:solidFill>
              </a:rPr>
              <a:t>FixBeton</a:t>
            </a:r>
            <a:endParaRPr kumimoji="1" lang="cs-CZ" altLang="cs-CZ" sz="2800" b="1" dirty="0">
              <a:solidFill>
                <a:srgbClr val="000000"/>
              </a:solidFill>
            </a:endParaRPr>
          </a:p>
          <a:p>
            <a:pPr marL="457200" lvl="0" indent="-4572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1" lang="cs-CZ" altLang="cs-CZ" sz="2400" dirty="0" err="1">
                <a:solidFill>
                  <a:srgbClr val="000000"/>
                </a:solidFill>
              </a:rPr>
              <a:t>Rychletuhnoucí</a:t>
            </a:r>
            <a:r>
              <a:rPr kumimoji="1" lang="cs-CZ" altLang="cs-CZ" sz="2400" dirty="0">
                <a:solidFill>
                  <a:srgbClr val="000000"/>
                </a:solidFill>
              </a:rPr>
              <a:t> beton třídy C16/20</a:t>
            </a:r>
          </a:p>
          <a:p>
            <a:pPr marL="457200" lvl="0" indent="-4572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endParaRPr kumimoji="1" lang="cs-CZ" altLang="cs-CZ" sz="2400" dirty="0">
              <a:solidFill>
                <a:srgbClr val="000000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4C53A14-6AE7-4B0C-BCA8-70F6431C5A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3" t="19435" r="28903" b="20636"/>
          <a:stretch/>
        </p:blipFill>
        <p:spPr>
          <a:xfrm>
            <a:off x="6578080" y="1063689"/>
            <a:ext cx="5234475" cy="291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716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68A66D0-9FAD-4DBD-995E-D4CC0AA12C8D}"/>
              </a:ext>
            </a:extLst>
          </p:cNvPr>
          <p:cNvSpPr txBox="1"/>
          <p:nvPr/>
        </p:nvSpPr>
        <p:spPr>
          <a:xfrm>
            <a:off x="3048000" y="32466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https://www.youtube.com/watch?v=4gs7qbN19GI</a:t>
            </a:r>
          </a:p>
        </p:txBody>
      </p:sp>
    </p:spTree>
    <p:extLst>
      <p:ext uri="{BB962C8B-B14F-4D97-AF65-F5344CB8AC3E}">
        <p14:creationId xmlns:p14="http://schemas.microsoft.com/office/powerpoint/2010/main" val="86018776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zeď, patro, místnost&#10;&#10;Popis byl vytvořen automaticky">
            <a:extLst>
              <a:ext uri="{FF2B5EF4-FFF2-40B4-BE49-F238E27FC236}">
                <a16:creationId xmlns:a16="http://schemas.microsoft.com/office/drawing/2014/main" id="{FA00485F-597F-4A0E-8926-0568B4274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73" y="1083765"/>
            <a:ext cx="3573679" cy="2680259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FCCB7392-A055-4352-AA45-56E072C4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1268762"/>
            <a:ext cx="9245600" cy="576263"/>
          </a:xfrm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tabLst>
                <a:tab pos="1258888" algn="l"/>
                <a:tab pos="4487863" algn="l"/>
                <a:tab pos="6904038" algn="l"/>
              </a:tabLst>
            </a:pPr>
            <a:r>
              <a:rPr kumimoji="1" lang="cs-CZ" sz="3800" b="1" dirty="0">
                <a:latin typeface="+mj-lt"/>
                <a:ea typeface="+mj-ea"/>
                <a:cs typeface="+mj-cs"/>
              </a:rPr>
              <a:t>Těžký či lehký?</a:t>
            </a:r>
            <a:endParaRPr kumimoji="1" lang="cs-CZ" sz="3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1B22B45-A920-4F26-9921-40349758B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49" y="2062065"/>
            <a:ext cx="10802802" cy="491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běžná objem. hmotnost betonu je 2000 — 2600 kg/​m</a:t>
            </a:r>
            <a:r>
              <a:rPr kumimoji="1" lang="cs-CZ" altLang="cs-CZ" sz="2400" baseline="30000" dirty="0">
                <a:solidFill>
                  <a:srgbClr val="000000"/>
                </a:solidFill>
              </a:rPr>
              <a:t>3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sz="2400" dirty="0">
                <a:solidFill>
                  <a:srgbClr val="000000"/>
                </a:solidFill>
              </a:rPr>
              <a:t>součinitel tepelné vodivosti </a:t>
            </a:r>
            <a:r>
              <a:rPr kumimoji="1" lang="el-GR" sz="2400" dirty="0">
                <a:solidFill>
                  <a:srgbClr val="000000"/>
                </a:solidFill>
              </a:rPr>
              <a:t>λ</a:t>
            </a:r>
            <a:r>
              <a:rPr kumimoji="1" lang="cs-CZ" sz="2400" dirty="0">
                <a:solidFill>
                  <a:srgbClr val="000000"/>
                </a:solidFill>
              </a:rPr>
              <a:t> = 1,3 W/</a:t>
            </a:r>
            <a:r>
              <a:rPr kumimoji="1" lang="cs-CZ" sz="2400" dirty="0" err="1">
                <a:solidFill>
                  <a:srgbClr val="000000"/>
                </a:solidFill>
              </a:rPr>
              <a:t>m.K</a:t>
            </a:r>
            <a:endParaRPr kumimoji="1" lang="cs-CZ" altLang="cs-CZ" sz="2400" dirty="0">
              <a:solidFill>
                <a:srgbClr val="000000"/>
              </a:solidFill>
            </a:endParaRPr>
          </a:p>
          <a:p>
            <a:pPr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kumimoji="1" lang="cs-CZ" altLang="cs-CZ" sz="2000" b="1" dirty="0">
              <a:solidFill>
                <a:srgbClr val="000000"/>
              </a:solidFill>
            </a:endParaRPr>
          </a:p>
          <a:p>
            <a:pPr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kumimoji="1" lang="cs-CZ" altLang="cs-CZ" sz="2800" b="1" dirty="0">
                <a:solidFill>
                  <a:srgbClr val="000000"/>
                </a:solidFill>
              </a:rPr>
              <a:t>Jaký beton pro ...?</a:t>
            </a:r>
            <a:endParaRPr kumimoji="1" lang="cs-CZ" altLang="cs-CZ" sz="2800" dirty="0">
              <a:solidFill>
                <a:srgbClr val="000000"/>
              </a:solidFill>
            </a:endParaRP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vyrovnání podlah místností s malou světlou výškou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rekonstrukce stropů, nežádoucí přílišné přitížení 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rekonstrukce </a:t>
            </a:r>
            <a:r>
              <a:rPr kumimoji="1" lang="cs-CZ" altLang="cs-CZ" sz="2400" dirty="0" err="1">
                <a:solidFill>
                  <a:srgbClr val="000000"/>
                </a:solidFill>
              </a:rPr>
              <a:t>nadklenebních</a:t>
            </a:r>
            <a:r>
              <a:rPr kumimoji="1" lang="cs-CZ" altLang="cs-CZ" sz="2400" dirty="0">
                <a:solidFill>
                  <a:srgbClr val="000000"/>
                </a:solidFill>
              </a:rPr>
              <a:t> prostor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dirty="0">
              <a:solidFill>
                <a:srgbClr val="000000"/>
              </a:solidFill>
            </a:endParaRPr>
          </a:p>
          <a:p>
            <a:pPr marL="457200" lvl="0" indent="-4572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kumimoji="1" lang="cs-CZ" altLang="cs-CZ" sz="2800" b="1" dirty="0">
                <a:solidFill>
                  <a:srgbClr val="000000"/>
                </a:solidFill>
              </a:rPr>
              <a:t>Baumit </a:t>
            </a:r>
            <a:r>
              <a:rPr kumimoji="1" lang="cs-CZ" altLang="cs-CZ" sz="2800" b="1" dirty="0" err="1">
                <a:solidFill>
                  <a:srgbClr val="000000"/>
                </a:solidFill>
              </a:rPr>
              <a:t>PorBeton</a:t>
            </a:r>
            <a:endParaRPr kumimoji="1" lang="cs-CZ" altLang="cs-CZ" sz="2800" b="1" dirty="0">
              <a:solidFill>
                <a:srgbClr val="000000"/>
              </a:solidFill>
            </a:endParaRPr>
          </a:p>
          <a:p>
            <a:pPr marL="457200" lvl="0" indent="-4572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lehký beton LC12/13 s keramickým kamenivem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3200" dirty="0">
              <a:solidFill>
                <a:srgbClr val="000000"/>
              </a:solidFill>
            </a:endParaRPr>
          </a:p>
          <a:p>
            <a:pPr marL="0" lvl="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3200" dirty="0">
              <a:solidFill>
                <a:srgbClr val="000000"/>
              </a:solidFill>
            </a:endParaRPr>
          </a:p>
        </p:txBody>
      </p:sp>
      <p:pic>
        <p:nvPicPr>
          <p:cNvPr id="5" name="Obrázek 4" descr="Obsah obrázku země, budova, patro&#10;&#10;Popis byl vytvořen automaticky">
            <a:extLst>
              <a:ext uri="{FF2B5EF4-FFF2-40B4-BE49-F238E27FC236}">
                <a16:creationId xmlns:a16="http://schemas.microsoft.com/office/drawing/2014/main" id="{746572BC-5C98-4758-B434-40B8F0631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61" y="2755349"/>
            <a:ext cx="3852055" cy="216678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690EA15-A746-479D-954D-D4E237BB5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3" t="31491" b="5057"/>
          <a:stretch/>
        </p:blipFill>
        <p:spPr bwMode="auto">
          <a:xfrm>
            <a:off x="9833008" y="4109884"/>
            <a:ext cx="2358991" cy="244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042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FD201C3-5AD2-4314-B951-9B8B98DED109}"/>
              </a:ext>
            </a:extLst>
          </p:cNvPr>
          <p:cNvSpPr txBox="1"/>
          <p:nvPr/>
        </p:nvSpPr>
        <p:spPr>
          <a:xfrm>
            <a:off x="3048000" y="32466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https://www.youtube.com/watch?v=lUx1RlYfxls</a:t>
            </a:r>
          </a:p>
        </p:txBody>
      </p:sp>
    </p:spTree>
    <p:extLst>
      <p:ext uri="{BB962C8B-B14F-4D97-AF65-F5344CB8AC3E}">
        <p14:creationId xmlns:p14="http://schemas.microsoft.com/office/powerpoint/2010/main" val="216070751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CCB7392-A055-4352-AA45-56E072C4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1268762"/>
            <a:ext cx="9245600" cy="576263"/>
          </a:xfrm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tabLst>
                <a:tab pos="1258888" algn="l"/>
                <a:tab pos="4487863" algn="l"/>
                <a:tab pos="6904038" algn="l"/>
              </a:tabLst>
            </a:pPr>
            <a:r>
              <a:rPr kumimoji="1" lang="cs-CZ" sz="3800" b="1" dirty="0">
                <a:latin typeface="+mj-lt"/>
                <a:ea typeface="+mj-ea"/>
                <a:cs typeface="+mj-cs"/>
              </a:rPr>
              <a:t>Baumit </a:t>
            </a:r>
            <a:r>
              <a:rPr kumimoji="1" lang="cs-CZ" sz="3800" b="1" dirty="0" err="1">
                <a:latin typeface="+mj-lt"/>
                <a:ea typeface="+mj-ea"/>
                <a:cs typeface="+mj-cs"/>
              </a:rPr>
              <a:t>goes</a:t>
            </a:r>
            <a:r>
              <a:rPr kumimoji="1" lang="cs-CZ" sz="3800" b="1" dirty="0">
                <a:latin typeface="+mj-lt"/>
                <a:ea typeface="+mj-ea"/>
                <a:cs typeface="+mj-cs"/>
              </a:rPr>
              <a:t> green!</a:t>
            </a:r>
            <a:endParaRPr kumimoji="1" lang="cs-CZ" sz="3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1B22B45-A920-4F26-9921-40349758B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49" y="2062065"/>
            <a:ext cx="9245600" cy="491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50% světové spotřeby surovin tvoří stavební produkce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sz="2400" spc="-1" dirty="0">
                <a:solidFill>
                  <a:srgbClr val="000000"/>
                </a:solidFill>
              </a:rPr>
              <a:t>při výstavbě vzniká až 60% odpadu stavebního materiálu</a:t>
            </a:r>
          </a:p>
          <a:p>
            <a:pPr marL="800100" lvl="2" indent="-3429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2400" dirty="0">
              <a:solidFill>
                <a:srgbClr val="000000"/>
              </a:solidFill>
            </a:endParaRPr>
          </a:p>
          <a:p>
            <a:pPr marL="0" lvl="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2400" dirty="0">
              <a:solidFill>
                <a:srgbClr val="000000"/>
              </a:solidFill>
            </a:endParaRPr>
          </a:p>
        </p:txBody>
      </p:sp>
      <p:pic>
        <p:nvPicPr>
          <p:cNvPr id="1028" name="Picture 4" descr="Greta Thunberg: Co dělají její rodiče a kdo ukradl aktivistce dětství? |  Blesk.cz">
            <a:extLst>
              <a:ext uri="{FF2B5EF4-FFF2-40B4-BE49-F238E27FC236}">
                <a16:creationId xmlns:a16="http://schemas.microsoft.com/office/drawing/2014/main" id="{0A9D934C-BB80-4F69-B9A2-6D5CAEE3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883" y="3310515"/>
            <a:ext cx="4657725" cy="3105150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F385DD8-A300-4ECD-8442-947237D8F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6" y="3310515"/>
            <a:ext cx="4772025" cy="322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6675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baumit.cz/layout/czech-republ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407" y="113503"/>
            <a:ext cx="8242226" cy="638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9291" y="333375"/>
            <a:ext cx="1117909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60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CCB7392-A055-4352-AA45-56E072C4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1268762"/>
            <a:ext cx="9245600" cy="576263"/>
          </a:xfrm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tabLst>
                <a:tab pos="1258888" algn="l"/>
                <a:tab pos="4487863" algn="l"/>
                <a:tab pos="6904038" algn="l"/>
              </a:tabLst>
            </a:pPr>
            <a:r>
              <a:rPr kumimoji="1" lang="cs-CZ" sz="38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ALL IN </a:t>
            </a:r>
            <a:r>
              <a:rPr kumimoji="1" lang="cs-CZ" sz="3800" b="1" dirty="0">
                <a:latin typeface="+mj-lt"/>
                <a:ea typeface="+mj-ea"/>
                <a:cs typeface="+mj-cs"/>
              </a:rPr>
              <a:t>Beton </a:t>
            </a:r>
            <a:r>
              <a:rPr kumimoji="1" lang="cs-CZ" sz="38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B 20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1B22B45-A920-4F26-9921-40349758B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49" y="2062065"/>
            <a:ext cx="7810706" cy="491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beton C 16/20 v </a:t>
            </a:r>
            <a:r>
              <a:rPr kumimoji="1" lang="cs-CZ" altLang="cs-CZ" sz="2400" dirty="0" err="1">
                <a:solidFill>
                  <a:srgbClr val="000000"/>
                </a:solidFill>
              </a:rPr>
              <a:t>samorozpustitelném</a:t>
            </a:r>
            <a:r>
              <a:rPr kumimoji="1" lang="cs-CZ" altLang="cs-CZ" sz="2400" dirty="0">
                <a:solidFill>
                  <a:srgbClr val="000000"/>
                </a:solidFill>
              </a:rPr>
              <a:t> pytli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sz="2400" spc="-1" dirty="0">
                <a:solidFill>
                  <a:srgbClr val="000000"/>
                </a:solidFill>
              </a:rPr>
              <a:t>konstrukční beton vyztužený přírodními vlákny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sz="2400" spc="-1" dirty="0">
                <a:solidFill>
                  <a:srgbClr val="000000"/>
                </a:solidFill>
              </a:rPr>
              <a:t>vyšší pevnost v tahu za ohybu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spc="-1" dirty="0">
                <a:solidFill>
                  <a:srgbClr val="000000"/>
                </a:solidFill>
              </a:rPr>
              <a:t>zpracování v míchačce i míchadlem</a:t>
            </a:r>
            <a:endParaRPr kumimoji="1" lang="cs-CZ" altLang="cs-CZ" sz="2400" dirty="0">
              <a:solidFill>
                <a:srgbClr val="000000"/>
              </a:solidFill>
            </a:endParaRPr>
          </a:p>
          <a:p>
            <a:pPr marL="0" lvl="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2400" dirty="0">
              <a:solidFill>
                <a:srgbClr val="00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B02B6B9-9227-4252-8961-5E8DC3B1E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079" y="1927825"/>
            <a:ext cx="3782921" cy="3661413"/>
          </a:xfrm>
          <a:prstGeom prst="rect">
            <a:avLst/>
          </a:prstGeom>
        </p:spPr>
      </p:pic>
      <p:pic>
        <p:nvPicPr>
          <p:cNvPr id="5" name="Grafik 3">
            <a:extLst>
              <a:ext uri="{FF2B5EF4-FFF2-40B4-BE49-F238E27FC236}">
                <a16:creationId xmlns:a16="http://schemas.microsoft.com/office/drawing/2014/main" id="{6AFCF184-7440-4C89-AB2E-0A750807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661" y="3842607"/>
            <a:ext cx="2503012" cy="2659450"/>
          </a:xfrm>
          <a:prstGeom prst="rect">
            <a:avLst/>
          </a:prstGeom>
        </p:spPr>
      </p:pic>
      <p:pic>
        <p:nvPicPr>
          <p:cNvPr id="6" name="Inhaltsplatzhalter 2">
            <a:extLst>
              <a:ext uri="{FF2B5EF4-FFF2-40B4-BE49-F238E27FC236}">
                <a16:creationId xmlns:a16="http://schemas.microsoft.com/office/drawing/2014/main" id="{9962791E-4F20-4735-925D-86A2ED11E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666784" y="3851078"/>
            <a:ext cx="1986026" cy="265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id="{E3780592-CE79-407A-A61E-40E324EAD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921" y="3851078"/>
            <a:ext cx="1981442" cy="265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83574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CCB7392-A055-4352-AA45-56E072C4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1268762"/>
            <a:ext cx="9245600" cy="576263"/>
          </a:xfrm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tabLst>
                <a:tab pos="1258888" algn="l"/>
                <a:tab pos="4487863" algn="l"/>
                <a:tab pos="6904038" algn="l"/>
              </a:tabLst>
            </a:pPr>
            <a:r>
              <a:rPr kumimoji="1" lang="cs-CZ" sz="38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ALL IN </a:t>
            </a:r>
            <a:r>
              <a:rPr kumimoji="1" lang="cs-CZ" sz="3800" b="1" dirty="0">
                <a:latin typeface="+mj-lt"/>
                <a:ea typeface="+mj-ea"/>
                <a:cs typeface="+mj-cs"/>
              </a:rPr>
              <a:t>Beton </a:t>
            </a:r>
            <a:r>
              <a:rPr kumimoji="1" lang="cs-CZ" sz="38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B 20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1B22B45-A920-4F26-9921-40349758B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49" y="2062065"/>
            <a:ext cx="10149660" cy="491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kumimoji="1" lang="cs-CZ" sz="2800" b="1" spc="-1" dirty="0">
                <a:solidFill>
                  <a:srgbClr val="000000"/>
                </a:solidFill>
              </a:rPr>
              <a:t>BENEFITY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sz="2400" spc="-1" dirty="0">
                <a:solidFill>
                  <a:srgbClr val="000000"/>
                </a:solidFill>
              </a:rPr>
              <a:t>jedinečnost na českém trhu!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sz="2400" spc="-1" dirty="0">
                <a:solidFill>
                  <a:srgbClr val="000000"/>
                </a:solidFill>
              </a:rPr>
              <a:t>žádný odpad → úspora financí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sz="2400" spc="-1" dirty="0">
                <a:solidFill>
                  <a:srgbClr val="000000"/>
                </a:solidFill>
              </a:rPr>
              <a:t>úspora času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sz="2400" spc="-1" dirty="0">
                <a:solidFill>
                  <a:srgbClr val="000000"/>
                </a:solidFill>
              </a:rPr>
              <a:t>snížená prašnost o 40%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2800" dirty="0">
              <a:solidFill>
                <a:srgbClr val="000000"/>
              </a:solidFill>
            </a:endParaRP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2400" dirty="0">
              <a:solidFill>
                <a:srgbClr val="000000"/>
              </a:solidFill>
            </a:endParaRP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nutno chránit před přímým stykem s vlhkostí (déšť)</a:t>
            </a:r>
            <a:br>
              <a:rPr kumimoji="1" lang="cs-CZ" altLang="cs-CZ" sz="2400" dirty="0">
                <a:solidFill>
                  <a:srgbClr val="000000"/>
                </a:solidFill>
              </a:rPr>
            </a:br>
            <a:r>
              <a:rPr kumimoji="1" lang="cs-CZ" altLang="cs-CZ" sz="2400" dirty="0">
                <a:solidFill>
                  <a:srgbClr val="000000"/>
                </a:solidFill>
              </a:rPr>
              <a:t>x vzdušná vlhkost nevadí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2800" dirty="0">
              <a:solidFill>
                <a:srgbClr val="000000"/>
              </a:solidFill>
            </a:endParaRPr>
          </a:p>
          <a:p>
            <a:pPr marL="800091" lvl="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2800" dirty="0">
              <a:solidFill>
                <a:srgbClr val="000000"/>
              </a:solidFill>
            </a:endParaRPr>
          </a:p>
          <a:p>
            <a:pPr marL="800100" lvl="2" indent="-3429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3200" dirty="0">
              <a:solidFill>
                <a:srgbClr val="000000"/>
              </a:solidFill>
            </a:endParaRPr>
          </a:p>
          <a:p>
            <a:pPr marL="0" lvl="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3200" dirty="0">
              <a:solidFill>
                <a:srgbClr val="00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6CDEBC-BD36-4658-B124-CAF17D776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928" y="3429000"/>
            <a:ext cx="2781437" cy="269209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Umbrella">
                <a:extLst>
                  <a:ext uri="{FF2B5EF4-FFF2-40B4-BE49-F238E27FC236}">
                    <a16:creationId xmlns:a16="http://schemas.microsoft.com/office/drawing/2014/main" id="{C7497E56-60E0-4649-A9B5-9AA03C9186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08323879"/>
                  </p:ext>
                </p:extLst>
              </p:nvPr>
            </p:nvGraphicFramePr>
            <p:xfrm>
              <a:off x="8769748" y="1492258"/>
              <a:ext cx="3422252" cy="373850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422252" cy="3738501"/>
                    </a:xfrm>
                    <a:prstGeom prst="rect">
                      <a:avLst/>
                    </a:prstGeom>
                  </am3d:spPr>
                  <am3d:camera>
                    <am3d:pos x="0" y="0" z="769745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51426" d="1000000"/>
                    <am3d:preTrans dx="0" dy="-18003158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4266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Umbrella">
                <a:extLst>
                  <a:ext uri="{FF2B5EF4-FFF2-40B4-BE49-F238E27FC236}">
                    <a16:creationId xmlns:a16="http://schemas.microsoft.com/office/drawing/2014/main" id="{C7497E56-60E0-4649-A9B5-9AA03C9186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69748" y="1492258"/>
                <a:ext cx="3422252" cy="373850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9612590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D621A41-C0B5-43AF-9740-71C841F50F36}"/>
              </a:ext>
            </a:extLst>
          </p:cNvPr>
          <p:cNvSpPr txBox="1"/>
          <p:nvPr/>
        </p:nvSpPr>
        <p:spPr>
          <a:xfrm>
            <a:off x="3048000" y="32466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https://www.youtube.com/watch?v=IV-eUpSnDxY</a:t>
            </a:r>
          </a:p>
        </p:txBody>
      </p:sp>
    </p:spTree>
    <p:extLst>
      <p:ext uri="{BB962C8B-B14F-4D97-AF65-F5344CB8AC3E}">
        <p14:creationId xmlns:p14="http://schemas.microsoft.com/office/powerpoint/2010/main" val="3840434323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4DC217-4290-4D12-9995-B0B697ED6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3136567"/>
            <a:ext cx="10972800" cy="1220830"/>
          </a:xfrm>
        </p:spPr>
        <p:txBody>
          <a:bodyPr/>
          <a:lstStyle/>
          <a:p>
            <a:pPr marL="0" indent="0" algn="ctr">
              <a:buNone/>
            </a:pPr>
            <a:r>
              <a:rPr lang="cs-CZ" sz="4800" dirty="0"/>
              <a:t>Díky za pozornost.</a:t>
            </a:r>
          </a:p>
        </p:txBody>
      </p:sp>
    </p:spTree>
    <p:extLst>
      <p:ext uri="{BB962C8B-B14F-4D97-AF65-F5344CB8AC3E}">
        <p14:creationId xmlns:p14="http://schemas.microsoft.com/office/powerpoint/2010/main" val="30402143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CCB7392-A055-4352-AA45-56E072C4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1268762"/>
            <a:ext cx="9245600" cy="576263"/>
          </a:xfrm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tabLst>
                <a:tab pos="1258888" algn="l"/>
                <a:tab pos="4487863" algn="l"/>
                <a:tab pos="6904038" algn="l"/>
              </a:tabLst>
            </a:pPr>
            <a:r>
              <a:rPr kumimoji="1" lang="cs-CZ" sz="3800" b="1" dirty="0">
                <a:latin typeface="+mj-lt"/>
                <a:ea typeface="+mj-ea"/>
                <a:cs typeface="+mj-cs"/>
              </a:rPr>
              <a:t>Baumit v ČR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1B22B45-A920-4F26-9921-40349758B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49" y="2062065"/>
            <a:ext cx="10802802" cy="491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pl-PL" altLang="cs-CZ" sz="2400" dirty="0">
                <a:solidFill>
                  <a:srgbClr val="000000"/>
                </a:solidFill>
              </a:rPr>
              <a:t>Zahájení činnosti v roce 1993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pl-PL" altLang="cs-CZ" sz="2400" dirty="0">
                <a:solidFill>
                  <a:srgbClr val="000000"/>
                </a:solidFill>
              </a:rPr>
              <a:t>Společnost s obratem cca 1,7 mld. Kč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Patříme k lídrům trhu ve strategických segmentech</a:t>
            </a:r>
          </a:p>
          <a:p>
            <a:pPr marL="1257291" lvl="2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Fasády </a:t>
            </a:r>
          </a:p>
          <a:p>
            <a:pPr marL="1257291" lvl="2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Omítky</a:t>
            </a:r>
          </a:p>
          <a:p>
            <a:pPr marL="1257291" lvl="2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Betony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000000"/>
                </a:solidFill>
              </a:rPr>
              <a:t>Jsme největší výrobce suchých omítkových a maltových směsí v ČR</a:t>
            </a:r>
            <a:br>
              <a:rPr lang="cs-CZ" sz="2400" dirty="0">
                <a:solidFill>
                  <a:srgbClr val="000000"/>
                </a:solidFill>
              </a:rPr>
            </a:br>
            <a:r>
              <a:rPr lang="cs-CZ" sz="2800" dirty="0">
                <a:solidFill>
                  <a:srgbClr val="000000"/>
                </a:solidFill>
              </a:rPr>
              <a:t>(</a:t>
            </a:r>
            <a:r>
              <a:rPr lang="cs-CZ" sz="2400" dirty="0">
                <a:solidFill>
                  <a:srgbClr val="000000"/>
                </a:solidFill>
              </a:rPr>
              <a:t>suché směsi 300.000 t/ rok, mokré směsi  11.000 t/ rok)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000000"/>
                </a:solidFill>
              </a:rPr>
              <a:t>Pomůcky pro projektování - Baumit </a:t>
            </a:r>
            <a:r>
              <a:rPr lang="cs-CZ" sz="2400" dirty="0" err="1">
                <a:solidFill>
                  <a:srgbClr val="000000"/>
                </a:solidFill>
              </a:rPr>
              <a:t>Tools</a:t>
            </a:r>
            <a:r>
              <a:rPr lang="cs-CZ" sz="2400" dirty="0">
                <a:solidFill>
                  <a:srgbClr val="000000"/>
                </a:solidFill>
              </a:rPr>
              <a:t> (plugin pro BIM)</a:t>
            </a:r>
            <a:r>
              <a:rPr lang="cs-CZ" sz="2400" b="1" dirty="0">
                <a:solidFill>
                  <a:srgbClr val="000000"/>
                </a:solidFill>
              </a:rPr>
              <a:t>, </a:t>
            </a:r>
            <a:r>
              <a:rPr lang="cs-CZ" sz="2400" dirty="0">
                <a:solidFill>
                  <a:srgbClr val="000000"/>
                </a:solidFill>
              </a:rPr>
              <a:t>detaily a skladby,...</a:t>
            </a:r>
          </a:p>
          <a:p>
            <a:pPr marL="800100" lvl="2" indent="-3429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2400" dirty="0">
              <a:solidFill>
                <a:srgbClr val="000000"/>
              </a:solidFill>
            </a:endParaRPr>
          </a:p>
          <a:p>
            <a:pPr marL="0" lvl="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2400" dirty="0">
              <a:solidFill>
                <a:srgbClr val="000000"/>
              </a:solidFill>
            </a:endParaRP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6D0ABF8D-8605-40A5-980A-94A9D2C631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2" t="20754" r="1" b="24954"/>
          <a:stretch/>
        </p:blipFill>
        <p:spPr>
          <a:xfrm>
            <a:off x="6968529" y="3428245"/>
            <a:ext cx="1440000" cy="1440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878178EA-A314-4374-894E-472BD411D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" b="161"/>
          <a:stretch/>
        </p:blipFill>
        <p:spPr>
          <a:xfrm>
            <a:off x="8552705" y="3429000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57CA049-3293-4621-8D04-AD61421EE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1913" y="3428245"/>
            <a:ext cx="1922440" cy="14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303145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apa &amp;Ccaron;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197" y="1073459"/>
            <a:ext cx="10623550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9291" y="333375"/>
            <a:ext cx="1117909" cy="13239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423" y="1728609"/>
            <a:ext cx="432000" cy="7015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208" y="3657601"/>
            <a:ext cx="432000" cy="70152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7166" y="2721229"/>
            <a:ext cx="432000" cy="70152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33423" y="1871104"/>
            <a:ext cx="432000" cy="70152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5685">
            <a:off x="5174229" y="208743"/>
            <a:ext cx="2784001" cy="2088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70510">
            <a:off x="2077113" y="1074822"/>
            <a:ext cx="1749380" cy="262407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6784">
            <a:off x="8215626" y="3576928"/>
            <a:ext cx="3799880" cy="182003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9898">
            <a:off x="4441546" y="4190837"/>
            <a:ext cx="2869633" cy="1908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027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E24F973-252F-44D9-BFF6-FD4EF2411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173" y="1375953"/>
            <a:ext cx="7074827" cy="48612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5541F78-8655-44BF-8C11-1C2113CAF1D6}"/>
              </a:ext>
            </a:extLst>
          </p:cNvPr>
          <p:cNvSpPr txBox="1"/>
          <p:nvPr/>
        </p:nvSpPr>
        <p:spPr>
          <a:xfrm>
            <a:off x="10002040" y="5231759"/>
            <a:ext cx="47249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rgbClr val="000000"/>
                </a:solidFill>
              </a:rPr>
              <a:t>2021</a:t>
            </a:r>
            <a:endParaRPr lang="cs-CZ" sz="1400" b="1" dirty="0">
              <a:solidFill>
                <a:srgbClr val="00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9C7027-7820-4B0C-8254-AEDF15EC7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8555" y="1"/>
            <a:ext cx="1103445" cy="10463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452A415-62E8-43F6-9C2A-6CF7524B3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93" y="5381228"/>
            <a:ext cx="2501335" cy="812933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691A0BDD-39D3-4281-B87E-72AA4F20B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1268762"/>
            <a:ext cx="9245600" cy="576263"/>
          </a:xfrm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tabLst>
                <a:tab pos="1258888" algn="l"/>
                <a:tab pos="4487863" algn="l"/>
                <a:tab pos="6904038" algn="l"/>
              </a:tabLst>
            </a:pPr>
            <a:r>
              <a:rPr kumimoji="1" lang="cs-CZ" sz="3800" b="1" dirty="0" err="1">
                <a:latin typeface="+mj-lt"/>
                <a:ea typeface="+mj-ea"/>
                <a:cs typeface="+mj-cs"/>
              </a:rPr>
              <a:t>StarTrack</a:t>
            </a:r>
            <a:r>
              <a:rPr kumimoji="1" lang="cs-CZ" sz="3800" b="1" dirty="0">
                <a:latin typeface="+mj-lt"/>
                <a:ea typeface="+mj-ea"/>
                <a:cs typeface="+mj-cs"/>
              </a:rPr>
              <a:t> X1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F3146F4-B264-4E19-84E3-0AA6349E3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9954"/>
            <a:ext cx="5121116" cy="337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2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Černobílé pozadí s texturou oprýskané betonové zdi s částečně vybledlým nátěrem">
            <a:extLst>
              <a:ext uri="{FF2B5EF4-FFF2-40B4-BE49-F238E27FC236}">
                <a16:creationId xmlns:a16="http://schemas.microsoft.com/office/drawing/2014/main" id="{A0AA2B0E-63D3-4DF2-9809-D10E82B6E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7" y="2761725"/>
            <a:ext cx="5529943" cy="3685728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FCCB7392-A055-4352-AA45-56E072C4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1268762"/>
            <a:ext cx="9245600" cy="576263"/>
          </a:xfrm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tabLst>
                <a:tab pos="1258888" algn="l"/>
                <a:tab pos="4487863" algn="l"/>
                <a:tab pos="6904038" algn="l"/>
              </a:tabLst>
            </a:pPr>
            <a:r>
              <a:rPr kumimoji="1" lang="cs-CZ" sz="3800" b="1" dirty="0">
                <a:latin typeface="+mj-lt"/>
                <a:ea typeface="+mj-ea"/>
                <a:cs typeface="+mj-cs"/>
              </a:rPr>
              <a:t>Beton</a:t>
            </a:r>
            <a:endParaRPr kumimoji="1" lang="cs-CZ" sz="3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1B22B45-A920-4F26-9921-40349758B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49" y="2062065"/>
            <a:ext cx="10802802" cy="491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kompozitní látka („umělý kámen“) vznikající ztvrdnutím pojiva, kameniva a vody</a:t>
            </a:r>
          </a:p>
          <a:p>
            <a:pPr marL="800091" lvl="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druhy pojiv:</a:t>
            </a:r>
          </a:p>
          <a:p>
            <a:pPr marL="1257291" lvl="2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b="1" dirty="0">
                <a:solidFill>
                  <a:srgbClr val="000000"/>
                </a:solidFill>
              </a:rPr>
              <a:t>cement</a:t>
            </a:r>
          </a:p>
          <a:p>
            <a:pPr marL="1257291" lvl="2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asfalt</a:t>
            </a:r>
          </a:p>
          <a:p>
            <a:pPr marL="1257291" lvl="2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polymery</a:t>
            </a:r>
          </a:p>
          <a:p>
            <a:pPr marL="1257291" lvl="2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síra</a:t>
            </a:r>
          </a:p>
          <a:p>
            <a:pPr marL="357188" lvl="2" indent="-341313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Char char="+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další přísady a příměsi</a:t>
            </a:r>
          </a:p>
          <a:p>
            <a:pPr marL="357188" lvl="2" indent="-341313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2400" dirty="0">
              <a:solidFill>
                <a:srgbClr val="000000"/>
              </a:solidFill>
            </a:endParaRPr>
          </a:p>
          <a:p>
            <a:pPr marL="357188" lvl="2" indent="-341313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první zmínky již v roce 3600 před n. l.</a:t>
            </a:r>
          </a:p>
          <a:p>
            <a:pPr marL="800100" lvl="2" indent="-342900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2400" dirty="0">
              <a:solidFill>
                <a:srgbClr val="000000"/>
              </a:solidFill>
            </a:endParaRPr>
          </a:p>
          <a:p>
            <a:pPr marL="0" lvl="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19877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, různé, obuv, několik&#10;&#10;Popis byl vytvořen automaticky">
            <a:extLst>
              <a:ext uri="{FF2B5EF4-FFF2-40B4-BE49-F238E27FC236}">
                <a16:creationId xmlns:a16="http://schemas.microsoft.com/office/drawing/2014/main" id="{1F7D87BF-E276-4FD3-A363-E3F9EE49CC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207" y="3354965"/>
            <a:ext cx="4098850" cy="31676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800" dirty="0"/>
              <a:t>Rozdělení betonu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6C874D1-1537-4161-A344-BD443BB5D65D}"/>
              </a:ext>
            </a:extLst>
          </p:cNvPr>
          <p:cNvSpPr/>
          <p:nvPr/>
        </p:nvSpPr>
        <p:spPr>
          <a:xfrm>
            <a:off x="767292" y="2180861"/>
            <a:ext cx="10657416" cy="37651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60818" indent="-512051">
              <a:defRPr/>
            </a:pPr>
            <a:r>
              <a:rPr lang="cs-CZ" sz="2800" dirty="0">
                <a:solidFill>
                  <a:srgbClr val="000000"/>
                </a:solidFill>
                <a:cs typeface="Arial" panose="020B0604020202020204" pitchFamily="34" charset="0"/>
              </a:rPr>
              <a:t>Podle objemové hmotnosti zatvrdlého betonu:</a:t>
            </a:r>
          </a:p>
          <a:p>
            <a:pPr marL="560818" indent="-512051">
              <a:defRPr/>
            </a:pPr>
            <a:endParaRPr lang="cs-CZ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560818" indent="-512051">
              <a:buClr>
                <a:srgbClr val="F82523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F82523"/>
                </a:solidFill>
                <a:cs typeface="Arial" panose="020B0604020202020204" pitchFamily="34" charset="0"/>
              </a:rPr>
              <a:t>lehký beton </a:t>
            </a:r>
            <a:r>
              <a:rPr 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(LC – </a:t>
            </a:r>
            <a:r>
              <a:rPr lang="cs-CZ" sz="2400" dirty="0" err="1">
                <a:solidFill>
                  <a:srgbClr val="000000"/>
                </a:solidFill>
                <a:cs typeface="Arial" panose="020B0604020202020204" pitchFamily="34" charset="0"/>
              </a:rPr>
              <a:t>lightweight</a:t>
            </a:r>
            <a:r>
              <a:rPr 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cs typeface="Arial" panose="020B0604020202020204" pitchFamily="34" charset="0"/>
              </a:rPr>
              <a:t>concrete</a:t>
            </a:r>
            <a:r>
              <a:rPr 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 marL="48767">
              <a:buClr>
                <a:srgbClr val="F82523"/>
              </a:buClr>
              <a:tabLst>
                <a:tab pos="536575" algn="l"/>
              </a:tabLst>
              <a:defRPr/>
            </a:pPr>
            <a:r>
              <a:rPr lang="cs-CZ" sz="240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     	</a:t>
            </a:r>
            <a:r>
              <a:rPr lang="cs-CZ" sz="2400" baseline="-2500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v </a:t>
            </a:r>
            <a:r>
              <a:rPr lang="cs-CZ" sz="240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 2000 kg/m</a:t>
            </a:r>
            <a:r>
              <a:rPr lang="cs-CZ" sz="2400" baseline="3000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3</a:t>
            </a:r>
          </a:p>
          <a:p>
            <a:pPr marL="48767">
              <a:buClr>
                <a:srgbClr val="F82523"/>
              </a:buClr>
              <a:defRPr/>
            </a:pPr>
            <a:endParaRPr lang="cs-CZ" sz="2400" dirty="0">
              <a:solidFill>
                <a:srgbClr val="000000"/>
              </a:solidFill>
              <a:cs typeface="Arial" panose="020B0604020202020204" pitchFamily="34" charset="0"/>
              <a:sym typeface="Symbol"/>
            </a:endParaRPr>
          </a:p>
          <a:p>
            <a:pPr marL="560818" indent="-512051">
              <a:buClr>
                <a:srgbClr val="F82523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F82523"/>
                </a:solidFill>
                <a:cs typeface="Arial" panose="020B0604020202020204" pitchFamily="34" charset="0"/>
              </a:rPr>
              <a:t>obyčejný beton </a:t>
            </a:r>
            <a:r>
              <a:rPr 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(C – </a:t>
            </a:r>
            <a:r>
              <a:rPr lang="cs-CZ" sz="2400" dirty="0" err="1">
                <a:solidFill>
                  <a:srgbClr val="000000"/>
                </a:solidFill>
                <a:cs typeface="Arial" panose="020B0604020202020204" pitchFamily="34" charset="0"/>
              </a:rPr>
              <a:t>concrete</a:t>
            </a:r>
            <a:r>
              <a:rPr 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)                        </a:t>
            </a:r>
            <a:r>
              <a:rPr lang="cs-CZ" sz="2400" b="1" dirty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</a:p>
          <a:p>
            <a:pPr marL="48767">
              <a:buClr>
                <a:srgbClr val="F82523"/>
              </a:buClr>
              <a:tabLst>
                <a:tab pos="536575" algn="l"/>
              </a:tabLst>
              <a:defRPr/>
            </a:pPr>
            <a:r>
              <a:rPr lang="cs-CZ" sz="2400" b="1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     	</a:t>
            </a:r>
            <a:r>
              <a:rPr lang="cs-CZ" sz="240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</a:t>
            </a:r>
            <a:r>
              <a:rPr lang="cs-CZ" sz="2400" baseline="-2500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v </a:t>
            </a:r>
            <a:r>
              <a:rPr lang="cs-CZ" sz="240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= 2000 – 2600 kg/m</a:t>
            </a:r>
            <a:r>
              <a:rPr lang="cs-CZ" sz="2400" baseline="3000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3</a:t>
            </a:r>
          </a:p>
          <a:p>
            <a:pPr marL="48767">
              <a:buClr>
                <a:srgbClr val="F82523"/>
              </a:buClr>
              <a:defRPr/>
            </a:pPr>
            <a:endParaRPr lang="cs-CZ" sz="2800" baseline="30000" dirty="0">
              <a:solidFill>
                <a:srgbClr val="000000"/>
              </a:solidFill>
              <a:cs typeface="Arial" panose="020B0604020202020204" pitchFamily="34" charset="0"/>
              <a:sym typeface="Symbol"/>
            </a:endParaRPr>
          </a:p>
          <a:p>
            <a:pPr marL="560818" indent="-512051">
              <a:buClr>
                <a:srgbClr val="F82523"/>
              </a:buClr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solidFill>
                  <a:srgbClr val="F82523"/>
                </a:solidFill>
                <a:cs typeface="Arial" panose="020B0604020202020204" pitchFamily="34" charset="0"/>
                <a:sym typeface="Symbol"/>
              </a:rPr>
              <a:t>těžký beton</a:t>
            </a:r>
            <a:r>
              <a:rPr lang="cs-CZ" sz="2400" b="1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 </a:t>
            </a:r>
          </a:p>
          <a:p>
            <a:pPr marL="48767">
              <a:buClr>
                <a:srgbClr val="F82523"/>
              </a:buClr>
              <a:tabLst>
                <a:tab pos="357188" algn="l"/>
                <a:tab pos="536575" algn="l"/>
              </a:tabLst>
              <a:defRPr/>
            </a:pPr>
            <a:r>
              <a:rPr lang="cs-CZ" sz="2400" b="1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		</a:t>
            </a:r>
            <a:r>
              <a:rPr lang="cs-CZ" sz="240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</a:t>
            </a:r>
            <a:r>
              <a:rPr lang="cs-CZ" sz="2400" baseline="-2500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v </a:t>
            </a:r>
            <a:r>
              <a:rPr lang="cs-CZ" sz="240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 2600 kg/m</a:t>
            </a:r>
            <a:r>
              <a:rPr lang="cs-CZ" sz="2400" baseline="3000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3</a:t>
            </a:r>
            <a:endParaRPr lang="cs-CZ" sz="2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Pravá složená závorka 3">
            <a:extLst>
              <a:ext uri="{FF2B5EF4-FFF2-40B4-BE49-F238E27FC236}">
                <a16:creationId xmlns:a16="http://schemas.microsoft.com/office/drawing/2014/main" id="{E991162F-5F49-4AAB-868E-CBBEE0DCA61D}"/>
              </a:ext>
            </a:extLst>
          </p:cNvPr>
          <p:cNvSpPr/>
          <p:nvPr/>
        </p:nvSpPr>
        <p:spPr bwMode="auto">
          <a:xfrm>
            <a:off x="7219706" y="3114234"/>
            <a:ext cx="262944" cy="1485694"/>
          </a:xfrm>
          <a:prstGeom prst="rightBrace">
            <a:avLst>
              <a:gd name="adj1" fmla="val 112199"/>
              <a:gd name="adj2" fmla="val 50734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BC39FE8-1490-4E41-B184-0D32BC3E1E83}"/>
              </a:ext>
            </a:extLst>
          </p:cNvPr>
          <p:cNvSpPr txBox="1"/>
          <p:nvPr/>
        </p:nvSpPr>
        <p:spPr>
          <a:xfrm>
            <a:off x="7656593" y="3056987"/>
            <a:ext cx="3037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767">
              <a:buClr>
                <a:srgbClr val="F82523"/>
              </a:buClr>
              <a:defRPr/>
            </a:pPr>
            <a:r>
              <a:rPr lang="cs-CZ" sz="2800" b="1" dirty="0">
                <a:solidFill>
                  <a:srgbClr val="F82523"/>
                </a:solidFill>
                <a:cs typeface="Arial" panose="020B0604020202020204" pitchFamily="34" charset="0"/>
                <a:sym typeface="Symbol"/>
              </a:rPr>
              <a:t>BAUMIT </a:t>
            </a:r>
            <a:r>
              <a:rPr lang="cs-CZ" sz="2800" b="1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betony</a:t>
            </a:r>
          </a:p>
        </p:txBody>
      </p:sp>
    </p:spTree>
    <p:extLst>
      <p:ext uri="{BB962C8B-B14F-4D97-AF65-F5344CB8AC3E}">
        <p14:creationId xmlns:p14="http://schemas.microsoft.com/office/powerpoint/2010/main" val="6335018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CCB7392-A055-4352-AA45-56E072C4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1268762"/>
            <a:ext cx="9245600" cy="576263"/>
          </a:xfrm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tabLst>
                <a:tab pos="1258888" algn="l"/>
                <a:tab pos="4487863" algn="l"/>
                <a:tab pos="6904038" algn="l"/>
              </a:tabLst>
            </a:pPr>
            <a:r>
              <a:rPr kumimoji="1" lang="cs-CZ" sz="3800" b="1" dirty="0">
                <a:latin typeface="+mj-lt"/>
                <a:ea typeface="+mj-ea"/>
                <a:cs typeface="+mj-cs"/>
              </a:rPr>
              <a:t>Vlastnosti běžného betonu</a:t>
            </a:r>
            <a:endParaRPr kumimoji="1" lang="cs-CZ" sz="3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1B22B45-A920-4F26-9921-40349758B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49" y="2062065"/>
            <a:ext cx="10802802" cy="491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891" indent="-342891"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velmi dobrá pevnost v tlaku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malá pevnost v tahu </a:t>
            </a:r>
            <a:br>
              <a:rPr kumimoji="1" lang="cs-CZ" altLang="cs-CZ" sz="2400" dirty="0">
                <a:solidFill>
                  <a:srgbClr val="000000"/>
                </a:solidFill>
              </a:rPr>
            </a:br>
            <a:r>
              <a:rPr kumimoji="1" lang="cs-CZ" altLang="cs-CZ" sz="2400" dirty="0">
                <a:solidFill>
                  <a:srgbClr val="000000"/>
                </a:solidFill>
              </a:rPr>
              <a:t>(cca 1/10 pevnosti v tlaku)</a:t>
            </a:r>
          </a:p>
          <a:p>
            <a:pPr marL="357188" lvl="2" indent="-341313"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velmi dobrá přilnavost k oceli </a:t>
            </a:r>
          </a:p>
          <a:p>
            <a:pPr marL="357188" lvl="2" indent="-341313"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objem. hmotnost </a:t>
            </a:r>
            <a:r>
              <a:rPr lang="cs-CZ" sz="240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2000 – 2600 kg/m</a:t>
            </a:r>
            <a:r>
              <a:rPr lang="cs-CZ" sz="2400" baseline="3000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3</a:t>
            </a:r>
            <a:endParaRPr kumimoji="1" lang="cs-CZ" altLang="cs-CZ" sz="2400" dirty="0">
              <a:solidFill>
                <a:srgbClr val="000000"/>
              </a:solidFill>
            </a:endParaRPr>
          </a:p>
          <a:p>
            <a:pPr marL="357188" lvl="2" indent="-341313"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smršťování</a:t>
            </a:r>
          </a:p>
          <a:p>
            <a:pPr marL="357188" lvl="2" indent="-341313"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vodo (ne) propustnost</a:t>
            </a:r>
          </a:p>
          <a:p>
            <a:pPr marL="800100" lvl="2" indent="-342900"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2400" dirty="0">
              <a:solidFill>
                <a:srgbClr val="000000"/>
              </a:solidFill>
            </a:endParaRPr>
          </a:p>
          <a:p>
            <a:pPr marL="0" lvl="1"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2400" dirty="0">
              <a:solidFill>
                <a:srgbClr val="00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3071282-20CB-4AC7-A31C-2348ABF1F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59" y="2133601"/>
            <a:ext cx="5806441" cy="38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9549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CCB7392-A055-4352-AA45-56E072C4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1268762"/>
            <a:ext cx="9245600" cy="576263"/>
          </a:xfrm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tabLst>
                <a:tab pos="1258888" algn="l"/>
                <a:tab pos="4487863" algn="l"/>
                <a:tab pos="6904038" algn="l"/>
              </a:tabLst>
            </a:pPr>
            <a:r>
              <a:rPr kumimoji="1" lang="cs-CZ" sz="3800" b="1" dirty="0">
                <a:latin typeface="+mj-lt"/>
                <a:ea typeface="+mj-ea"/>
                <a:cs typeface="+mj-cs"/>
              </a:rPr>
              <a:t>Vodotěsný či vodopropustný?</a:t>
            </a:r>
            <a:endParaRPr kumimoji="1" lang="cs-CZ" sz="3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1B22B45-A920-4F26-9921-40349758B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49" y="2062065"/>
            <a:ext cx="10802802" cy="491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kumimoji="1" lang="cs-CZ" altLang="cs-CZ" sz="2800" dirty="0">
                <a:solidFill>
                  <a:srgbClr val="000000"/>
                </a:solidFill>
              </a:rPr>
              <a:t>Rozhodující vlivy:</a:t>
            </a:r>
          </a:p>
          <a:p>
            <a:pPr marL="342891" indent="-342891"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porozita a frakce kameniva</a:t>
            </a:r>
          </a:p>
          <a:p>
            <a:pPr marL="342891" indent="-34289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soudržnost mezi cement. tmelem </a:t>
            </a:r>
            <a:br>
              <a:rPr kumimoji="1" lang="cs-CZ" altLang="cs-CZ" sz="2400" dirty="0">
                <a:solidFill>
                  <a:srgbClr val="000000"/>
                </a:solidFill>
              </a:rPr>
            </a:br>
            <a:r>
              <a:rPr kumimoji="1" lang="cs-CZ" altLang="cs-CZ" sz="2400" dirty="0">
                <a:solidFill>
                  <a:srgbClr val="000000"/>
                </a:solidFill>
              </a:rPr>
              <a:t>a kamenivem</a:t>
            </a:r>
          </a:p>
          <a:p>
            <a:pPr marL="342891" indent="-342891"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šíře případných trhlin</a:t>
            </a:r>
          </a:p>
          <a:p>
            <a:pPr marL="342891" indent="-342891"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kumimoji="1" lang="cs-CZ" altLang="cs-CZ" sz="2400" dirty="0">
                <a:solidFill>
                  <a:srgbClr val="000000"/>
                </a:solidFill>
              </a:rPr>
              <a:t>stáří betonu</a:t>
            </a:r>
          </a:p>
          <a:p>
            <a:pPr marL="800100" lvl="2" indent="-342900"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2400" dirty="0">
              <a:solidFill>
                <a:srgbClr val="000000"/>
              </a:solidFill>
            </a:endParaRPr>
          </a:p>
          <a:p>
            <a:pPr marL="0" lvl="1" defTabSz="121917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endParaRPr kumimoji="1" lang="cs-CZ" altLang="cs-CZ" sz="2400" dirty="0">
              <a:solidFill>
                <a:srgbClr val="000000"/>
              </a:solidFill>
            </a:endParaRPr>
          </a:p>
        </p:txBody>
      </p:sp>
      <p:pic>
        <p:nvPicPr>
          <p:cNvPr id="3" name="Obrázek 2" descr="Obsah obrázku silnice, exteriér, země, ulice&#10;&#10;Popis byl vytvořen automaticky">
            <a:extLst>
              <a:ext uri="{FF2B5EF4-FFF2-40B4-BE49-F238E27FC236}">
                <a16:creationId xmlns:a16="http://schemas.microsoft.com/office/drawing/2014/main" id="{317F75A7-71D8-47B7-B44F-A0E653853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81" y="1845025"/>
            <a:ext cx="5935519" cy="475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73256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Lité potěry">
  <a:themeElements>
    <a:clrScheme name="37_Baumit 1">
      <a:dk1>
        <a:srgbClr val="336699"/>
      </a:dk1>
      <a:lt1>
        <a:srgbClr val="FFFFFF"/>
      </a:lt1>
      <a:dk2>
        <a:srgbClr val="0066FF"/>
      </a:dk2>
      <a:lt2>
        <a:srgbClr val="AFB5D2"/>
      </a:lt2>
      <a:accent1>
        <a:srgbClr val="66CCFF"/>
      </a:accent1>
      <a:accent2>
        <a:srgbClr val="99FFCC"/>
      </a:accent2>
      <a:accent3>
        <a:srgbClr val="FFFFFF"/>
      </a:accent3>
      <a:accent4>
        <a:srgbClr val="2A5682"/>
      </a:accent4>
      <a:accent5>
        <a:srgbClr val="B8E2FF"/>
      </a:accent5>
      <a:accent6>
        <a:srgbClr val="8AE7B9"/>
      </a:accent6>
      <a:hlink>
        <a:srgbClr val="FF99FF"/>
      </a:hlink>
      <a:folHlink>
        <a:srgbClr val="CCCCF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>
                    <a:alpha val="74997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>
                    <a:alpha val="74997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37_Baumit 1">
        <a:dk1>
          <a:srgbClr val="336699"/>
        </a:dk1>
        <a:lt1>
          <a:srgbClr val="FFFFFF"/>
        </a:lt1>
        <a:dk2>
          <a:srgbClr val="0066FF"/>
        </a:dk2>
        <a:lt2>
          <a:srgbClr val="AFB5D2"/>
        </a:lt2>
        <a:accent1>
          <a:srgbClr val="66CCFF"/>
        </a:accent1>
        <a:accent2>
          <a:srgbClr val="99FFCC"/>
        </a:accent2>
        <a:accent3>
          <a:srgbClr val="FFFFFF"/>
        </a:accent3>
        <a:accent4>
          <a:srgbClr val="2A5682"/>
        </a:accent4>
        <a:accent5>
          <a:srgbClr val="B8E2FF"/>
        </a:accent5>
        <a:accent6>
          <a:srgbClr val="8AE7B9"/>
        </a:accent6>
        <a:hlink>
          <a:srgbClr val="FF99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Baumit 2">
        <a:dk1>
          <a:srgbClr val="003366"/>
        </a:dk1>
        <a:lt1>
          <a:srgbClr val="CCECFF"/>
        </a:lt1>
        <a:dk2>
          <a:srgbClr val="4B3384"/>
        </a:dk2>
        <a:lt2>
          <a:srgbClr val="849CBB"/>
        </a:lt2>
        <a:accent1>
          <a:srgbClr val="90DBFF"/>
        </a:accent1>
        <a:accent2>
          <a:srgbClr val="99FFCC"/>
        </a:accent2>
        <a:accent3>
          <a:srgbClr val="E2F4FF"/>
        </a:accent3>
        <a:accent4>
          <a:srgbClr val="002A56"/>
        </a:accent4>
        <a:accent5>
          <a:srgbClr val="C6EAFF"/>
        </a:accent5>
        <a:accent6>
          <a:srgbClr val="8AE7B9"/>
        </a:accent6>
        <a:hlink>
          <a:srgbClr val="DFC0FF"/>
        </a:hlink>
        <a:folHlink>
          <a:srgbClr val="6DC5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Baumit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6461</TotalTime>
  <Words>637</Words>
  <Application>Microsoft Office PowerPoint</Application>
  <PresentationFormat>Širokoúhlá obrazovka</PresentationFormat>
  <Paragraphs>134</Paragraphs>
  <Slides>23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FrnkGothITC Bk BT</vt:lpstr>
      <vt:lpstr>Times New Roman</vt:lpstr>
      <vt:lpstr>Wingdings</vt:lpstr>
      <vt:lpstr>Lité potěry</vt:lpstr>
      <vt:lpstr> Není beton  jako beton</vt:lpstr>
      <vt:lpstr>Prezentace aplikace PowerPoint</vt:lpstr>
      <vt:lpstr>Baumit v ČR</vt:lpstr>
      <vt:lpstr>Prezentace aplikace PowerPoint</vt:lpstr>
      <vt:lpstr>StarTrack X1</vt:lpstr>
      <vt:lpstr>Beton</vt:lpstr>
      <vt:lpstr>Rozdělení betonu</vt:lpstr>
      <vt:lpstr>Vlastnosti běžného betonu</vt:lpstr>
      <vt:lpstr>Vodotěsný či vodopropustný?</vt:lpstr>
      <vt:lpstr>Vodotěsný či vodopropustný?</vt:lpstr>
      <vt:lpstr>Vodotěsný či vodopropustný?</vt:lpstr>
      <vt:lpstr>Prezentace aplikace PowerPoint</vt:lpstr>
      <vt:lpstr>Smršťující či expanzní?</vt:lpstr>
      <vt:lpstr>Prezentace aplikace PowerPoint</vt:lpstr>
      <vt:lpstr>Běžně či rychletuhnoucí?</vt:lpstr>
      <vt:lpstr>Prezentace aplikace PowerPoint</vt:lpstr>
      <vt:lpstr>Těžký či lehký?</vt:lpstr>
      <vt:lpstr>Prezentace aplikace PowerPoint</vt:lpstr>
      <vt:lpstr>Baumit goes green!</vt:lpstr>
      <vt:lpstr>ALL IN Beton B 20</vt:lpstr>
      <vt:lpstr>ALL IN Beton B 20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Baumacol Alpha Nivello NEWS 2021</dc:title>
  <dc:creator>Herclík Martin</dc:creator>
  <cp:lastModifiedBy>Herclík Martin</cp:lastModifiedBy>
  <cp:revision>289</cp:revision>
  <dcterms:created xsi:type="dcterms:W3CDTF">2021-01-20T13:17:27Z</dcterms:created>
  <dcterms:modified xsi:type="dcterms:W3CDTF">2022-04-29T10:20:18Z</dcterms:modified>
</cp:coreProperties>
</file>