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21"/>
  </p:handoutMasterIdLst>
  <p:sldIdLst>
    <p:sldId id="322" r:id="rId5"/>
    <p:sldId id="319" r:id="rId6"/>
    <p:sldId id="320" r:id="rId7"/>
    <p:sldId id="321" r:id="rId8"/>
    <p:sldId id="307" r:id="rId9"/>
    <p:sldId id="308" r:id="rId10"/>
    <p:sldId id="329" r:id="rId11"/>
    <p:sldId id="332" r:id="rId12"/>
    <p:sldId id="330" r:id="rId13"/>
    <p:sldId id="324" r:id="rId14"/>
    <p:sldId id="325" r:id="rId15"/>
    <p:sldId id="326" r:id="rId16"/>
    <p:sldId id="327" r:id="rId17"/>
    <p:sldId id="328" r:id="rId18"/>
    <p:sldId id="333" r:id="rId19"/>
    <p:sldId id="331" r:id="rId20"/>
  </p:sldIdLst>
  <p:sldSz cx="9144000" cy="6858000" type="screen4x3"/>
  <p:notesSz cx="6858000" cy="9144000"/>
  <p:custShowLst>
    <p:custShow name="Vlastní prezentace 1" id="0">
      <p:sldLst/>
    </p:custShow>
  </p:custShow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3300"/>
    <a:srgbClr val="0066FF"/>
    <a:srgbClr val="F98C1F"/>
    <a:srgbClr val="FCA508"/>
    <a:srgbClr val="FBB875"/>
    <a:srgbClr val="3399FF"/>
    <a:srgbClr val="3333FF"/>
    <a:srgbClr val="4507F3"/>
    <a:srgbClr val="FCA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728" autoAdjust="0"/>
  </p:normalViewPr>
  <p:slideViewPr>
    <p:cSldViewPr>
      <p:cViewPr varScale="1">
        <p:scale>
          <a:sx n="87" d="100"/>
          <a:sy n="87" d="100"/>
        </p:scale>
        <p:origin x="133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144DB-A210-4980-A4AD-BE5D426475BD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58BC-201C-44BE-82FF-520724B268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773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2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3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800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24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5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7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06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88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86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38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FBEFB-379D-4B16-824A-E9AABAA34DE3}" type="datetimeFigureOut">
              <a:rPr lang="cs-CZ" smtClean="0"/>
              <a:t>3.3.2019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75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09CFA7D-165C-4108-BFC5-387D35EF3F78}"/>
              </a:ext>
            </a:extLst>
          </p:cNvPr>
          <p:cNvSpPr txBox="1"/>
          <p:nvPr/>
        </p:nvSpPr>
        <p:spPr>
          <a:xfrm>
            <a:off x="611560" y="53708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POHLEDOVÝ BETON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51BDFBD-629E-4EBB-98D6-21FA001F5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4"/>
          <a:stretch/>
        </p:blipFill>
        <p:spPr>
          <a:xfrm>
            <a:off x="601445" y="1060302"/>
            <a:ext cx="3898547" cy="544562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92D3BD3-E6C4-4DEA-BD48-8932AB66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530" y="1060302"/>
            <a:ext cx="3861918" cy="5445628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226B4B53-1D90-4BC8-9A08-F4C6B581A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021" y="6240007"/>
            <a:ext cx="2818427" cy="26592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Fakulta architektury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4315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Textura povrchu (otisk bednícího pláště)</a:t>
            </a:r>
          </a:p>
        </p:txBody>
      </p:sp>
      <p:pic>
        <p:nvPicPr>
          <p:cNvPr id="14" name="Picture 9" descr="Kopieren von Bretter sägerauh IMG_0671">
            <a:extLst>
              <a:ext uri="{FF2B5EF4-FFF2-40B4-BE49-F238E27FC236}">
                <a16:creationId xmlns:a16="http://schemas.microsoft.com/office/drawing/2014/main" id="{4C78A36B-D5CF-4E5A-ACE4-AD9E1417D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9810"/>
            <a:ext cx="3240360" cy="240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Kopieren von Bretter sägerauh Beton IMG_0666">
            <a:extLst>
              <a:ext uri="{FF2B5EF4-FFF2-40B4-BE49-F238E27FC236}">
                <a16:creationId xmlns:a16="http://schemas.microsoft.com/office/drawing/2014/main" id="{9C17A982-47CF-420C-88BB-A7305CC4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61034"/>
            <a:ext cx="3240360" cy="24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Kopieren von IMG_0700">
            <a:extLst>
              <a:ext uri="{FF2B5EF4-FFF2-40B4-BE49-F238E27FC236}">
                <a16:creationId xmlns:a16="http://schemas.microsoft.com/office/drawing/2014/main" id="{7467061A-8BAD-42CE-B102-FE6F0AA7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36999"/>
            <a:ext cx="3240360" cy="24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niedrige Auflösung A-Feuerwehrhaus Rankweil">
            <a:extLst>
              <a:ext uri="{FF2B5EF4-FFF2-40B4-BE49-F238E27FC236}">
                <a16:creationId xmlns:a16="http://schemas.microsoft.com/office/drawing/2014/main" id="{2C57ABC6-F96C-4966-AC01-1EE9C3E1D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8" r="5989"/>
          <a:stretch/>
        </p:blipFill>
        <p:spPr bwMode="auto">
          <a:xfrm>
            <a:off x="4710960" y="3836999"/>
            <a:ext cx="3240359" cy="242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E333D977-6243-4E77-A661-6740E2B3F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601" y="3094027"/>
            <a:ext cx="1522278" cy="2962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Hrubá prkna z pily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4D712A6E-7F00-49B9-82F4-07161069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601" y="5877272"/>
            <a:ext cx="1522278" cy="2962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Prkna </a:t>
            </a:r>
            <a:r>
              <a:rPr lang="cs-CZ" altLang="cs-CZ" sz="1200" b="1" dirty="0" err="1">
                <a:latin typeface="Arial" panose="020B0604020202020204" pitchFamily="34" charset="0"/>
              </a:rPr>
              <a:t>noblovaná</a:t>
            </a:r>
            <a:endParaRPr lang="cs-CZ" altLang="cs-CZ" sz="1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66477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5EDE578-73FE-4237-A30B-F0AE087716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74"/>
          <a:stretch/>
        </p:blipFill>
        <p:spPr>
          <a:xfrm>
            <a:off x="611560" y="1059810"/>
            <a:ext cx="3240360" cy="241116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E7F1D5B-27C5-43D4-8CAB-C66265B30A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2"/>
          <a:stretch/>
        </p:blipFill>
        <p:spPr>
          <a:xfrm>
            <a:off x="4710960" y="1048264"/>
            <a:ext cx="3240359" cy="240776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Textura povrchu (otisk bednícího pláště)</a:t>
            </a:r>
          </a:p>
        </p:txBody>
      </p:sp>
      <p:pic>
        <p:nvPicPr>
          <p:cNvPr id="21" name="Picture 14" descr="Kopieren von IMG_0696">
            <a:extLst>
              <a:ext uri="{FF2B5EF4-FFF2-40B4-BE49-F238E27FC236}">
                <a16:creationId xmlns:a16="http://schemas.microsoft.com/office/drawing/2014/main" id="{473A9B79-51EF-429E-A59A-59AADE90B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71" b="30888"/>
          <a:stretch/>
        </p:blipFill>
        <p:spPr bwMode="auto">
          <a:xfrm>
            <a:off x="611559" y="3836999"/>
            <a:ext cx="3240359" cy="24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E333D977-6243-4E77-A661-6740E2B3F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601" y="3094027"/>
            <a:ext cx="1522278" cy="2962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Prkna s drážkou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4D712A6E-7F00-49B9-82F4-07161069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601" y="5589240"/>
            <a:ext cx="1522278" cy="58424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Třívrstvá deska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S povrchovou úpravou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6AAB43-6ECB-450E-B331-F62EEE6DA5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43"/>
          <a:stretch/>
        </p:blipFill>
        <p:spPr>
          <a:xfrm>
            <a:off x="4710959" y="3836999"/>
            <a:ext cx="3240360" cy="24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9444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Textura povrchu (otisk bednícího pláště)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4A24CABD-4E48-453D-AC0D-CCE08624B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9"/>
          <a:stretch/>
        </p:blipFill>
        <p:spPr bwMode="auto">
          <a:xfrm>
            <a:off x="613693" y="1059810"/>
            <a:ext cx="3238225" cy="23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4D712A6E-7F00-49B9-82F4-07161069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381" y="1080134"/>
            <a:ext cx="1732182" cy="58424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Překližka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povrch upravený fenolovou pryskyřicí</a:t>
            </a:r>
          </a:p>
        </p:txBody>
      </p:sp>
      <p:pic>
        <p:nvPicPr>
          <p:cNvPr id="12" name="Picture 15" descr="PlexD5G34191">
            <a:extLst>
              <a:ext uri="{FF2B5EF4-FFF2-40B4-BE49-F238E27FC236}">
                <a16:creationId xmlns:a16="http://schemas.microsoft.com/office/drawing/2014/main" id="{005C7E4C-21B6-4D51-89E2-C53AD42C3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13"/>
          <a:stretch/>
        </p:blipFill>
        <p:spPr bwMode="auto">
          <a:xfrm>
            <a:off x="4708826" y="1059809"/>
            <a:ext cx="3242493" cy="23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Kopie von Strukturmatrizen_02">
            <a:extLst>
              <a:ext uri="{FF2B5EF4-FFF2-40B4-BE49-F238E27FC236}">
                <a16:creationId xmlns:a16="http://schemas.microsoft.com/office/drawing/2014/main" id="{4B030180-681B-4FFA-A14B-95B716055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/>
          <a:stretch/>
        </p:blipFill>
        <p:spPr bwMode="auto">
          <a:xfrm>
            <a:off x="607293" y="3854073"/>
            <a:ext cx="3240359" cy="241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Kopie von Strukturmatrizen">
            <a:extLst>
              <a:ext uri="{FF2B5EF4-FFF2-40B4-BE49-F238E27FC236}">
                <a16:creationId xmlns:a16="http://schemas.microsoft.com/office/drawing/2014/main" id="{19C3162D-2A76-4B82-829E-C77EADB2E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8"/>
          <a:stretch/>
        </p:blipFill>
        <p:spPr bwMode="auto">
          <a:xfrm>
            <a:off x="4706693" y="3831170"/>
            <a:ext cx="3240358" cy="24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460ECE19-4886-4B5B-A3F1-14CCC1DC0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601" y="5877272"/>
            <a:ext cx="1522278" cy="2962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Matrice (plast)</a:t>
            </a:r>
          </a:p>
        </p:txBody>
      </p:sp>
    </p:spTree>
    <p:extLst>
      <p:ext uri="{BB962C8B-B14F-4D97-AF65-F5344CB8AC3E}">
        <p14:creationId xmlns:p14="http://schemas.microsoft.com/office/powerpoint/2010/main" val="3535846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AF2162D-EBED-49E7-9EAC-1372F255A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04"/>
          <a:stretch/>
        </p:blipFill>
        <p:spPr>
          <a:xfrm>
            <a:off x="4710959" y="1056071"/>
            <a:ext cx="3240360" cy="2372929"/>
          </a:xfrm>
          <a:prstGeom prst="rect">
            <a:avLst/>
          </a:prstGeom>
        </p:spPr>
      </p:pic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Upevnění bednícího pláště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B90B71-8660-4D3F-B0A0-45CE53F1A7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13"/>
          <a:stretch/>
        </p:blipFill>
        <p:spPr>
          <a:xfrm>
            <a:off x="609163" y="1048264"/>
            <a:ext cx="3240359" cy="24077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400685D-8BCC-4A6B-B703-AE289508BC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512"/>
          <a:stretch/>
        </p:blipFill>
        <p:spPr>
          <a:xfrm>
            <a:off x="609163" y="3836999"/>
            <a:ext cx="3240358" cy="2426137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E333D977-6243-4E77-A661-6740E2B3F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503" y="3457246"/>
            <a:ext cx="2023677" cy="2962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Nýty z pohledové strany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2D5DFF98-17F2-4B6D-A1B5-61F736E16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77" y="6258259"/>
            <a:ext cx="2023677" cy="2962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Vruty z pohledové strany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E748D5B-E5AE-4EA8-B916-DEB5714507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12"/>
          <a:stretch/>
        </p:blipFill>
        <p:spPr>
          <a:xfrm>
            <a:off x="4710959" y="3836999"/>
            <a:ext cx="3240360" cy="242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5519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Upevnění bednícího pláště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E333D977-6243-4E77-A661-6740E2B3F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46" y="3400754"/>
            <a:ext cx="2975791" cy="2962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Ze zadní nepohledové strany bednění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9F36495-0797-4D8A-BA95-008753338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83"/>
          <a:stretch/>
        </p:blipFill>
        <p:spPr>
          <a:xfrm>
            <a:off x="609163" y="1045786"/>
            <a:ext cx="3240358" cy="235496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0B4F0AF-1EAB-4830-8121-765974D89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3"/>
          <a:stretch/>
        </p:blipFill>
        <p:spPr>
          <a:xfrm>
            <a:off x="5377732" y="1044438"/>
            <a:ext cx="3240361" cy="237218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D94D659-C6E1-45A2-B257-54E954F8A06D}"/>
              </a:ext>
            </a:extLst>
          </p:cNvPr>
          <p:cNvSpPr txBox="1"/>
          <p:nvPr/>
        </p:nvSpPr>
        <p:spPr>
          <a:xfrm>
            <a:off x="609161" y="36478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Řešení hran a spínacích míst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349AED7-2205-4649-8EBE-4AEF768BD9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784"/>
          <a:stretch/>
        </p:blipFill>
        <p:spPr>
          <a:xfrm>
            <a:off x="609162" y="4221088"/>
            <a:ext cx="2725274" cy="2206309"/>
          </a:xfrm>
          <a:prstGeom prst="rect">
            <a:avLst/>
          </a:prstGeom>
        </p:spPr>
      </p:pic>
      <p:pic>
        <p:nvPicPr>
          <p:cNvPr id="19" name="Picture 2" descr="U:\DO-AT\Langthaler\IMG_7546.JPG">
            <a:extLst>
              <a:ext uri="{FF2B5EF4-FFF2-40B4-BE49-F238E27FC236}">
                <a16:creationId xmlns:a16="http://schemas.microsoft.com/office/drawing/2014/main" id="{AEFDE76B-E842-4742-9ED8-7500C62C4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0647" r="6227" b="11388"/>
          <a:stretch/>
        </p:blipFill>
        <p:spPr bwMode="auto">
          <a:xfrm>
            <a:off x="6948264" y="3760059"/>
            <a:ext cx="1664001" cy="131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FC3678DA-F4DB-4AAB-98C7-27C19EB9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570" y="5168376"/>
            <a:ext cx="1678695" cy="125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5" descr="C:\ADaten\Projekte\55 0603 Dichtschnur\Infotag Dateien\550605030.JPG">
            <a:extLst>
              <a:ext uri="{FF2B5EF4-FFF2-40B4-BE49-F238E27FC236}">
                <a16:creationId xmlns:a16="http://schemas.microsoft.com/office/drawing/2014/main" id="{7348BFB1-5D8E-4B6F-A0DA-FF4BAE51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217" y="3909458"/>
            <a:ext cx="1137234" cy="10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C:\ADaten\Projekte\55 0603 Dichtschnur\Infotag Dateien\550605020.JPG">
            <a:extLst>
              <a:ext uri="{FF2B5EF4-FFF2-40B4-BE49-F238E27FC236}">
                <a16:creationId xmlns:a16="http://schemas.microsoft.com/office/drawing/2014/main" id="{C9D24E2A-5F5A-4B6F-8B32-AE475AD13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217" y="5234178"/>
            <a:ext cx="1137234" cy="10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7219A6B-E055-4715-AE15-5C246BBB5E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8825" y="4221088"/>
            <a:ext cx="2041058" cy="15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500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fects of two releasing agents on concrete">
            <a:hlinkClick r:id="" action="ppaction://media"/>
            <a:extLst>
              <a:ext uri="{FF2B5EF4-FFF2-40B4-BE49-F238E27FC236}">
                <a16:creationId xmlns:a16="http://schemas.microsoft.com/office/drawing/2014/main" id="{9FEC3A6F-D3A7-4869-9537-DBB6EA3A2B5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2988" r="12988"/>
          <a:stretch/>
        </p:blipFill>
        <p:spPr>
          <a:xfrm>
            <a:off x="1416617" y="1083123"/>
            <a:ext cx="6310766" cy="4795481"/>
          </a:xfrm>
          <a:prstGeom prst="rect">
            <a:avLst/>
          </a:prstGeom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Vliv separačního prostředku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E333D977-6243-4E77-A661-6740E2B3F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5923978"/>
            <a:ext cx="1440160" cy="3969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Na bázi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vodní emulze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5C31FE2A-3A0E-4755-AD96-A5750ADF6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5944850"/>
            <a:ext cx="1440160" cy="3969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Na bázi minerálního oleje</a:t>
            </a:r>
          </a:p>
        </p:txBody>
      </p:sp>
    </p:spTree>
    <p:extLst>
      <p:ext uri="{BB962C8B-B14F-4D97-AF65-F5344CB8AC3E}">
        <p14:creationId xmlns:p14="http://schemas.microsoft.com/office/powerpoint/2010/main" val="2609318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Vady pohledového betonu</a:t>
            </a:r>
          </a:p>
        </p:txBody>
      </p:sp>
      <p:pic>
        <p:nvPicPr>
          <p:cNvPr id="17" name="Picture 1036">
            <a:extLst>
              <a:ext uri="{FF2B5EF4-FFF2-40B4-BE49-F238E27FC236}">
                <a16:creationId xmlns:a16="http://schemas.microsoft.com/office/drawing/2014/main" id="{2DDA346B-F3C9-464C-A0B4-85B794039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r="15985" b="13420"/>
          <a:stretch/>
        </p:blipFill>
        <p:spPr bwMode="auto">
          <a:xfrm>
            <a:off x="5208341" y="1060302"/>
            <a:ext cx="3396587" cy="279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7">
            <a:extLst>
              <a:ext uri="{FF2B5EF4-FFF2-40B4-BE49-F238E27FC236}">
                <a16:creationId xmlns:a16="http://schemas.microsoft.com/office/drawing/2014/main" id="{6F174457-55F2-40BD-B563-E64222DF4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738" y="1113256"/>
            <a:ext cx="2975791" cy="4670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Prokreslení výztuže na povrch betonu vlivem kontaktu s vibrátorem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B7744EA3-5A3E-4D0D-BF18-6DDAF44EF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61" y="1060302"/>
            <a:ext cx="3587761" cy="2830066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A68C300A-90F4-45C4-BC60-670E9ED59A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469" b="18577"/>
          <a:stretch/>
        </p:blipFill>
        <p:spPr>
          <a:xfrm>
            <a:off x="609161" y="3948640"/>
            <a:ext cx="3587761" cy="2524695"/>
          </a:xfrm>
          <a:prstGeom prst="rect">
            <a:avLst/>
          </a:prstGeom>
        </p:spPr>
      </p:pic>
      <p:sp>
        <p:nvSpPr>
          <p:cNvPr id="29" name="Text Box 7">
            <a:extLst>
              <a:ext uri="{FF2B5EF4-FFF2-40B4-BE49-F238E27FC236}">
                <a16:creationId xmlns:a16="http://schemas.microsoft.com/office/drawing/2014/main" id="{1AC748FB-4070-4A47-A6B8-592A2066C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145" y="1118574"/>
            <a:ext cx="2975791" cy="4670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Neočištěný plášť stropního bednění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(otisk rzi)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2EB07D49-7097-41B4-9AC9-BE9569AA7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145" y="5966166"/>
            <a:ext cx="2975791" cy="4670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Opotřebované bednění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(špatně sestavené, otisk nečistot)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452775DF-12B4-46F2-9D77-36C1DBF274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9" t="3959"/>
          <a:stretch/>
        </p:blipFill>
        <p:spPr>
          <a:xfrm>
            <a:off x="5208341" y="3948640"/>
            <a:ext cx="3396588" cy="2524695"/>
          </a:xfrm>
          <a:prstGeom prst="rect">
            <a:avLst/>
          </a:prstGeom>
        </p:spPr>
      </p:pic>
      <p:sp>
        <p:nvSpPr>
          <p:cNvPr id="32" name="Text Box 7">
            <a:extLst>
              <a:ext uri="{FF2B5EF4-FFF2-40B4-BE49-F238E27FC236}">
                <a16:creationId xmlns:a16="http://schemas.microsoft.com/office/drawing/2014/main" id="{0AB44994-6C52-469F-B9F0-7001494CF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737" y="5966166"/>
            <a:ext cx="2975791" cy="4670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Otisk rzi, vtlačení </a:t>
            </a:r>
            <a:r>
              <a:rPr lang="cs-CZ" altLang="cs-CZ" sz="1200" b="1" dirty="0" err="1">
                <a:latin typeface="Arial" panose="020B0604020202020204" pitchFamily="34" charset="0"/>
              </a:rPr>
              <a:t>distančníků</a:t>
            </a:r>
            <a:endParaRPr lang="cs-CZ" altLang="cs-CZ" sz="1200" b="1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do pláště bednění</a:t>
            </a:r>
          </a:p>
        </p:txBody>
      </p:sp>
    </p:spTree>
    <p:extLst>
      <p:ext uri="{BB962C8B-B14F-4D97-AF65-F5344CB8AC3E}">
        <p14:creationId xmlns:p14="http://schemas.microsoft.com/office/powerpoint/2010/main" val="216222063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89019DA-38C5-4F0A-B585-F6519CEF9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3"/>
          <a:stretch/>
        </p:blipFill>
        <p:spPr>
          <a:xfrm>
            <a:off x="592975" y="1067161"/>
            <a:ext cx="3712414" cy="546270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09CFA7D-165C-4108-BFC5-387D35EF3F78}"/>
              </a:ext>
            </a:extLst>
          </p:cNvPr>
          <p:cNvSpPr txBox="1"/>
          <p:nvPr/>
        </p:nvSpPr>
        <p:spPr>
          <a:xfrm>
            <a:off x="611560" y="53708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POHLEDOVÝ BETON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96FF7500-C46D-4EAB-8F6F-0AE90E377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843565"/>
            <a:ext cx="2385556" cy="65967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Krkonošské centrum environmentálního vzdělání ve Vrchlabí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81D31B6B-0559-4EEA-BEF9-1D7767888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987" y="3758582"/>
            <a:ext cx="4408409" cy="269475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3AB4EE7-426C-4249-BECA-6296FD916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045678"/>
            <a:ext cx="3712414" cy="28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09CFA7D-165C-4108-BFC5-387D35EF3F78}"/>
              </a:ext>
            </a:extLst>
          </p:cNvPr>
          <p:cNvSpPr txBox="1"/>
          <p:nvPr/>
        </p:nvSpPr>
        <p:spPr>
          <a:xfrm>
            <a:off x="611560" y="53708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POHLEDOVÝ BETON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96FF7500-C46D-4EAB-8F6F-0AE90E377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76" y="6039521"/>
            <a:ext cx="1579101" cy="2505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Trojský most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F52DA90-727A-4F12-9E38-2DEA17C61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23"/>
          <a:stretch/>
        </p:blipFill>
        <p:spPr>
          <a:xfrm>
            <a:off x="592976" y="1060299"/>
            <a:ext cx="3783040" cy="492807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22372D1-6301-43C1-9E3D-FE77298EB4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4427984" y="1063015"/>
            <a:ext cx="4176464" cy="2248361"/>
          </a:xfrm>
          <a:prstGeom prst="rect">
            <a:avLst/>
          </a:prstGeom>
        </p:spPr>
      </p:pic>
      <p:pic>
        <p:nvPicPr>
          <p:cNvPr id="17" name="Obrázek 16" descr="Obsah obrázku obloha, exteriér&#10;&#10;Popis vygenerován s vysokou mírou spolehlivosti">
            <a:extLst>
              <a:ext uri="{FF2B5EF4-FFF2-40B4-BE49-F238E27FC236}">
                <a16:creationId xmlns:a16="http://schemas.microsoft.com/office/drawing/2014/main" id="{EF0E809D-ADED-49B8-9866-4482F2BE6F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7185" r="1" b="11049"/>
          <a:stretch/>
        </p:blipFill>
        <p:spPr>
          <a:xfrm>
            <a:off x="4427984" y="3324083"/>
            <a:ext cx="4176464" cy="26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09CFA7D-165C-4108-BFC5-387D35EF3F78}"/>
              </a:ext>
            </a:extLst>
          </p:cNvPr>
          <p:cNvSpPr txBox="1"/>
          <p:nvPr/>
        </p:nvSpPr>
        <p:spPr>
          <a:xfrm>
            <a:off x="611560" y="53708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Faktory ovlivňující výsledný povrch betonu?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966EE5E-9903-4E8D-AB0A-0524D83E8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63021"/>
            <a:ext cx="8676456" cy="537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9A6058C-FED1-4D23-88A8-386AD71C22B2}"/>
              </a:ext>
            </a:extLst>
          </p:cNvPr>
          <p:cNvSpPr txBox="1"/>
          <p:nvPr/>
        </p:nvSpPr>
        <p:spPr>
          <a:xfrm>
            <a:off x="611560" y="53708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Ideální postup při přípravě realizace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A4BD9101-100C-4A07-9FC8-4637DA41AA6B}"/>
              </a:ext>
            </a:extLst>
          </p:cNvPr>
          <p:cNvGrpSpPr/>
          <p:nvPr/>
        </p:nvGrpSpPr>
        <p:grpSpPr>
          <a:xfrm>
            <a:off x="3869922" y="1994722"/>
            <a:ext cx="1404156" cy="1314510"/>
            <a:chOff x="3869922" y="1197274"/>
            <a:chExt cx="1404156" cy="1314510"/>
          </a:xfrm>
        </p:grpSpPr>
        <p:pic>
          <p:nvPicPr>
            <p:cNvPr id="7" name="Grafický objekt 6" descr="Muž">
              <a:extLst>
                <a:ext uri="{FF2B5EF4-FFF2-40B4-BE49-F238E27FC236}">
                  <a16:creationId xmlns:a16="http://schemas.microsoft.com/office/drawing/2014/main" id="{2B01DFA1-1BF6-4DEE-95B1-331C8E29D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14800" y="1597384"/>
              <a:ext cx="914400" cy="914400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9070EB08-9743-4503-9AD4-96F886FD7B8A}"/>
                </a:ext>
              </a:extLst>
            </p:cNvPr>
            <p:cNvSpPr txBox="1"/>
            <p:nvPr/>
          </p:nvSpPr>
          <p:spPr>
            <a:xfrm>
              <a:off x="3869922" y="1197274"/>
              <a:ext cx="1404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Architekt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0AAEAA5-6FDB-447F-8B5F-4202115179EA}"/>
              </a:ext>
            </a:extLst>
          </p:cNvPr>
          <p:cNvGrpSpPr/>
          <p:nvPr/>
        </p:nvGrpSpPr>
        <p:grpSpPr>
          <a:xfrm>
            <a:off x="6754826" y="4098733"/>
            <a:ext cx="1404156" cy="1314510"/>
            <a:chOff x="3869922" y="1197274"/>
            <a:chExt cx="1404156" cy="1314510"/>
          </a:xfrm>
        </p:grpSpPr>
        <p:pic>
          <p:nvPicPr>
            <p:cNvPr id="14" name="Grafický objekt 13" descr="Muž">
              <a:extLst>
                <a:ext uri="{FF2B5EF4-FFF2-40B4-BE49-F238E27FC236}">
                  <a16:creationId xmlns:a16="http://schemas.microsoft.com/office/drawing/2014/main" id="{903EFA91-4447-4554-853D-5487ABA28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14800" y="1597384"/>
              <a:ext cx="914400" cy="914400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5DAA49E2-32A1-4758-8F33-97B86F883BA0}"/>
                </a:ext>
              </a:extLst>
            </p:cNvPr>
            <p:cNvSpPr txBox="1"/>
            <p:nvPr/>
          </p:nvSpPr>
          <p:spPr>
            <a:xfrm>
              <a:off x="3869922" y="1197274"/>
              <a:ext cx="1404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accent6">
                      <a:lumMod val="75000"/>
                    </a:schemeClr>
                  </a:solidFill>
                </a:rPr>
                <a:t>Zhotovitel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F3C8F802-CF8C-4711-B74E-B07BB59904B7}"/>
              </a:ext>
            </a:extLst>
          </p:cNvPr>
          <p:cNvGrpSpPr/>
          <p:nvPr/>
        </p:nvGrpSpPr>
        <p:grpSpPr>
          <a:xfrm>
            <a:off x="985018" y="4098733"/>
            <a:ext cx="1404156" cy="1314510"/>
            <a:chOff x="3869922" y="1197274"/>
            <a:chExt cx="1404156" cy="1314510"/>
          </a:xfrm>
        </p:grpSpPr>
        <p:pic>
          <p:nvPicPr>
            <p:cNvPr id="17" name="Grafický objekt 16" descr="Muž">
              <a:extLst>
                <a:ext uri="{FF2B5EF4-FFF2-40B4-BE49-F238E27FC236}">
                  <a16:creationId xmlns:a16="http://schemas.microsoft.com/office/drawing/2014/main" id="{AE2D5A0E-91EC-4BDD-AE7A-E25939509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14800" y="1597384"/>
              <a:ext cx="914400" cy="914400"/>
            </a:xfrm>
            <a:prstGeom prst="rect">
              <a:avLst/>
            </a:prstGeom>
          </p:spPr>
        </p:pic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CF6FF98A-BB32-43DA-877D-90F34EBD89DF}"/>
                </a:ext>
              </a:extLst>
            </p:cNvPr>
            <p:cNvSpPr txBox="1"/>
            <p:nvPr/>
          </p:nvSpPr>
          <p:spPr>
            <a:xfrm>
              <a:off x="3869922" y="1197274"/>
              <a:ext cx="1404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accent3">
                      <a:lumMod val="75000"/>
                    </a:schemeClr>
                  </a:solidFill>
                </a:rPr>
                <a:t>Objednatel</a:t>
              </a:r>
            </a:p>
          </p:txBody>
        </p:sp>
      </p:grp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B83A7C3C-0F14-4F43-BA42-EE3D4D7C8FAE}"/>
              </a:ext>
            </a:extLst>
          </p:cNvPr>
          <p:cNvSpPr/>
          <p:nvPr/>
        </p:nvSpPr>
        <p:spPr>
          <a:xfrm>
            <a:off x="2426187" y="1171318"/>
            <a:ext cx="4291626" cy="2348016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724C2C75-33E1-48E7-B801-00DB1492885E}"/>
              </a:ext>
            </a:extLst>
          </p:cNvPr>
          <p:cNvSpPr/>
          <p:nvPr/>
        </p:nvSpPr>
        <p:spPr>
          <a:xfrm>
            <a:off x="644243" y="4060431"/>
            <a:ext cx="3787570" cy="153654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9C37394B-AB3B-459E-9E62-FB30BDE7C987}"/>
              </a:ext>
            </a:extLst>
          </p:cNvPr>
          <p:cNvSpPr/>
          <p:nvPr/>
        </p:nvSpPr>
        <p:spPr>
          <a:xfrm>
            <a:off x="4694439" y="4060431"/>
            <a:ext cx="3787570" cy="153654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BFC096B-5257-4246-91B8-26F01EEAF2A4}"/>
              </a:ext>
            </a:extLst>
          </p:cNvPr>
          <p:cNvSpPr txBox="1"/>
          <p:nvPr/>
        </p:nvSpPr>
        <p:spPr>
          <a:xfrm>
            <a:off x="2600654" y="2651508"/>
            <a:ext cx="1339679" cy="584775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Předběžná</a:t>
            </a:r>
          </a:p>
          <a:p>
            <a:pPr algn="ctr"/>
            <a:r>
              <a:rPr lang="cs-CZ" sz="1600" dirty="0"/>
              <a:t>cena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E2E70C9-669C-4BE6-8DB1-BB3C10C2F3B9}"/>
              </a:ext>
            </a:extLst>
          </p:cNvPr>
          <p:cNvSpPr txBox="1"/>
          <p:nvPr/>
        </p:nvSpPr>
        <p:spPr>
          <a:xfrm>
            <a:off x="5221719" y="2651508"/>
            <a:ext cx="1339679" cy="584775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Technická</a:t>
            </a:r>
          </a:p>
          <a:p>
            <a:pPr algn="ctr"/>
            <a:r>
              <a:rPr lang="cs-CZ" sz="1600" dirty="0"/>
              <a:t>specifikace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DD92461-34ED-435F-BDC9-FF392B7AF4A9}"/>
              </a:ext>
            </a:extLst>
          </p:cNvPr>
          <p:cNvSpPr txBox="1"/>
          <p:nvPr/>
        </p:nvSpPr>
        <p:spPr>
          <a:xfrm>
            <a:off x="3282271" y="1330165"/>
            <a:ext cx="2579458" cy="584775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Projektová specifikace</a:t>
            </a:r>
          </a:p>
          <a:p>
            <a:pPr algn="ctr"/>
            <a:r>
              <a:rPr lang="cs-CZ" sz="1600" dirty="0"/>
              <a:t>pohledového betonu</a:t>
            </a:r>
          </a:p>
        </p:txBody>
      </p:sp>
      <p:sp>
        <p:nvSpPr>
          <p:cNvPr id="28" name="Šipka: ohnutá 27">
            <a:extLst>
              <a:ext uri="{FF2B5EF4-FFF2-40B4-BE49-F238E27FC236}">
                <a16:creationId xmlns:a16="http://schemas.microsoft.com/office/drawing/2014/main" id="{EB5149D8-52C3-4F4B-970A-0FA93D194F85}"/>
              </a:ext>
            </a:extLst>
          </p:cNvPr>
          <p:cNvSpPr/>
          <p:nvPr/>
        </p:nvSpPr>
        <p:spPr>
          <a:xfrm rot="5400000">
            <a:off x="6575226" y="2910169"/>
            <a:ext cx="1106116" cy="1080120"/>
          </a:xfrm>
          <a:prstGeom prst="bentArrow">
            <a:avLst>
              <a:gd name="adj1" fmla="val 12086"/>
              <a:gd name="adj2" fmla="val 25000"/>
              <a:gd name="adj3" fmla="val 28587"/>
              <a:gd name="adj4" fmla="val 52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0" name="Šipka: ohnutá 39">
            <a:extLst>
              <a:ext uri="{FF2B5EF4-FFF2-40B4-BE49-F238E27FC236}">
                <a16:creationId xmlns:a16="http://schemas.microsoft.com/office/drawing/2014/main" id="{93B67CF8-3FBF-401B-9F56-A50E7C7E9E00}"/>
              </a:ext>
            </a:extLst>
          </p:cNvPr>
          <p:cNvSpPr/>
          <p:nvPr/>
        </p:nvSpPr>
        <p:spPr>
          <a:xfrm rot="5400000" flipV="1">
            <a:off x="1460680" y="2910169"/>
            <a:ext cx="1106116" cy="1080120"/>
          </a:xfrm>
          <a:prstGeom prst="bentArrow">
            <a:avLst>
              <a:gd name="adj1" fmla="val 12086"/>
              <a:gd name="adj2" fmla="val 25000"/>
              <a:gd name="adj3" fmla="val 28587"/>
              <a:gd name="adj4" fmla="val 52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7A867F45-63EE-4787-A582-7A3B25A28500}"/>
              </a:ext>
            </a:extLst>
          </p:cNvPr>
          <p:cNvSpPr txBox="1"/>
          <p:nvPr/>
        </p:nvSpPr>
        <p:spPr>
          <a:xfrm>
            <a:off x="2597389" y="4661923"/>
            <a:ext cx="1339679" cy="33855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Souhlas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044708D-168A-4292-9FA7-ED9E8B0968E8}"/>
              </a:ext>
            </a:extLst>
          </p:cNvPr>
          <p:cNvSpPr txBox="1"/>
          <p:nvPr/>
        </p:nvSpPr>
        <p:spPr>
          <a:xfrm>
            <a:off x="5104473" y="5042198"/>
            <a:ext cx="1339679" cy="33855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Finální cena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1E16706-5863-4091-A56D-4C82310556C5}"/>
              </a:ext>
            </a:extLst>
          </p:cNvPr>
          <p:cNvSpPr txBox="1"/>
          <p:nvPr/>
        </p:nvSpPr>
        <p:spPr>
          <a:xfrm>
            <a:off x="4982978" y="4241204"/>
            <a:ext cx="1582671" cy="584775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Posouzení proveditelnosti</a:t>
            </a:r>
          </a:p>
        </p:txBody>
      </p:sp>
      <p:sp>
        <p:nvSpPr>
          <p:cNvPr id="44" name="Šipka: ohnutá 43">
            <a:extLst>
              <a:ext uri="{FF2B5EF4-FFF2-40B4-BE49-F238E27FC236}">
                <a16:creationId xmlns:a16="http://schemas.microsoft.com/office/drawing/2014/main" id="{889ABCF3-4111-4A96-B048-96CBAD1F5F04}"/>
              </a:ext>
            </a:extLst>
          </p:cNvPr>
          <p:cNvSpPr/>
          <p:nvPr/>
        </p:nvSpPr>
        <p:spPr>
          <a:xfrm rot="11700000">
            <a:off x="1974915" y="4971340"/>
            <a:ext cx="3503672" cy="980632"/>
          </a:xfrm>
          <a:prstGeom prst="bentArrow">
            <a:avLst>
              <a:gd name="adj1" fmla="val 12086"/>
              <a:gd name="adj2" fmla="val 25543"/>
              <a:gd name="adj3" fmla="val 28587"/>
              <a:gd name="adj4" fmla="val 52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5" name="Šipka: ohnutá 44">
            <a:extLst>
              <a:ext uri="{FF2B5EF4-FFF2-40B4-BE49-F238E27FC236}">
                <a16:creationId xmlns:a16="http://schemas.microsoft.com/office/drawing/2014/main" id="{E08CAE50-84D8-4C98-89D6-4D1F7C261A9B}"/>
              </a:ext>
            </a:extLst>
          </p:cNvPr>
          <p:cNvSpPr/>
          <p:nvPr/>
        </p:nvSpPr>
        <p:spPr>
          <a:xfrm rot="16200000">
            <a:off x="4064619" y="3659686"/>
            <a:ext cx="1265822" cy="564914"/>
          </a:xfrm>
          <a:prstGeom prst="bentArrow">
            <a:avLst>
              <a:gd name="adj1" fmla="val 12086"/>
              <a:gd name="adj2" fmla="val 25000"/>
              <a:gd name="adj3" fmla="val 28587"/>
              <a:gd name="adj4" fmla="val 52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247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Struktura povrchu (členění povrchu dle typu bednění)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DF207A3-1175-4520-B0BD-4CEA09C02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56" y="1059810"/>
            <a:ext cx="3469387" cy="260103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CB3716F-B99B-4026-B42B-BAC07F87A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060" y="1059810"/>
            <a:ext cx="3496405" cy="260103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8A0A487-9A69-4955-AD2A-832A0F01E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25" y="3841078"/>
            <a:ext cx="3445317" cy="26011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EA076A-9BFD-4B59-AA68-BCE49734C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5281" y="3852799"/>
            <a:ext cx="3486878" cy="26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4934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Struktura povrchu (</a:t>
            </a:r>
            <a:r>
              <a:rPr lang="cs-CZ" sz="2800" b="1" dirty="0" err="1"/>
              <a:t>spárořez</a:t>
            </a:r>
            <a:r>
              <a:rPr lang="cs-CZ" sz="2800" b="1" dirty="0"/>
              <a:t>)</a:t>
            </a:r>
          </a:p>
        </p:txBody>
      </p:sp>
      <p:pic>
        <p:nvPicPr>
          <p:cNvPr id="15" name="Picture 5" descr="N:\DOKA\Technik\Sichtbeton\2_Referenzprojekte\Region 2\1_Österreich\116-71768 Sportanlage Hard\P5280930 A-Sportanlage Hard.JPG">
            <a:extLst>
              <a:ext uri="{FF2B5EF4-FFF2-40B4-BE49-F238E27FC236}">
                <a16:creationId xmlns:a16="http://schemas.microsoft.com/office/drawing/2014/main" id="{FAC06079-2C91-4F01-BB79-9B693A37F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13064" r="35861" b="239"/>
          <a:stretch/>
        </p:blipFill>
        <p:spPr bwMode="auto">
          <a:xfrm>
            <a:off x="625859" y="1059810"/>
            <a:ext cx="4162165" cy="538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N:\DOKA\Technik\Sichtbeton\2_Referenzprojekte\Region 2\1_Österreich\116-71771 Tomasell Bauhof Bregenz 9-2004\P8021159 Bauhof Bregenz,Tomaselli.JPG">
            <a:extLst>
              <a:ext uri="{FF2B5EF4-FFF2-40B4-BE49-F238E27FC236}">
                <a16:creationId xmlns:a16="http://schemas.microsoft.com/office/drawing/2014/main" id="{A5C44F4B-EB40-464B-A503-DFE3A150A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2" r="17414"/>
          <a:stretch/>
        </p:blipFill>
        <p:spPr bwMode="auto">
          <a:xfrm>
            <a:off x="5085754" y="1059810"/>
            <a:ext cx="3496405" cy="541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5556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2B5AF2AE-C40D-49AC-964B-48901EBD2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/>
          <a:stretch/>
        </p:blipFill>
        <p:spPr bwMode="auto">
          <a:xfrm>
            <a:off x="625859" y="1059810"/>
            <a:ext cx="7956300" cy="541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Struktura povrchu (</a:t>
            </a:r>
            <a:r>
              <a:rPr lang="cs-CZ" sz="2800" b="1" dirty="0" err="1"/>
              <a:t>spárořez</a:t>
            </a:r>
            <a:r>
              <a:rPr lang="cs-CZ" sz="2800" b="1" dirty="0"/>
              <a:t>)</a:t>
            </a:r>
          </a:p>
        </p:txBody>
      </p:sp>
      <p:pic>
        <p:nvPicPr>
          <p:cNvPr id="8" name="Picture 3" descr="C:\ADaten\powerpiont\Sichtbetonvortrag Architekten\06.12.02 -2- Nagelbild.jpg">
            <a:extLst>
              <a:ext uri="{FF2B5EF4-FFF2-40B4-BE49-F238E27FC236}">
                <a16:creationId xmlns:a16="http://schemas.microsoft.com/office/drawing/2014/main" id="{D6994BEB-7E13-4F23-A32C-E5A539486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9" y="3925806"/>
            <a:ext cx="1910384" cy="25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6943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763C8C-FCF7-4864-A72A-87A10FC77535}"/>
              </a:ext>
            </a:extLst>
          </p:cNvPr>
          <p:cNvSpPr txBox="1"/>
          <p:nvPr/>
        </p:nvSpPr>
        <p:spPr>
          <a:xfrm>
            <a:off x="611560" y="53708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Struktura povrchu (</a:t>
            </a:r>
            <a:r>
              <a:rPr lang="cs-CZ" sz="2800" b="1" dirty="0" err="1"/>
              <a:t>spárořez</a:t>
            </a:r>
            <a:r>
              <a:rPr lang="cs-CZ" sz="2800" b="1" dirty="0"/>
              <a:t>)</a:t>
            </a:r>
          </a:p>
        </p:txBody>
      </p:sp>
      <p:pic>
        <p:nvPicPr>
          <p:cNvPr id="3" name="Obrázek 2" descr="Obsah obrázku obloha, budova, loďka, exteriér&#10;&#10;Popis vygenerován s vysokou mírou spolehlivosti">
            <a:extLst>
              <a:ext uri="{FF2B5EF4-FFF2-40B4-BE49-F238E27FC236}">
                <a16:creationId xmlns:a16="http://schemas.microsoft.com/office/drawing/2014/main" id="{70FD51AE-3279-45DB-82D0-89E80A610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"/>
          <a:stretch/>
        </p:blipFill>
        <p:spPr>
          <a:xfrm>
            <a:off x="611559" y="1059810"/>
            <a:ext cx="7970599" cy="54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019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Prezentace-vzor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F905E6F1E41E498C6651D4CF6F330E" ma:contentTypeVersion="0" ma:contentTypeDescription="Create a new document." ma:contentTypeScope="" ma:versionID="414163dc246ab64b56be664bbbd44e5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02da05bc6a42d4fe564e983db2b1c1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63448C-D126-4B7F-B24C-191D275780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1C70D9B-F789-42D7-A633-12C2EFC263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B2AE5E-6213-4B64-96B9-C2A6418C230B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1412</TotalTime>
  <Words>186</Words>
  <Application>Microsoft Office PowerPoint</Application>
  <PresentationFormat>Předvádění na obrazovce (4:3)</PresentationFormat>
  <Paragraphs>53</Paragraphs>
  <Slides>16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  <vt:variant>
        <vt:lpstr>Vlastní prezentace</vt:lpstr>
      </vt:variant>
      <vt:variant>
        <vt:i4>1</vt:i4>
      </vt:variant>
    </vt:vector>
  </HeadingPairs>
  <TitlesOfParts>
    <vt:vector size="20" baseType="lpstr">
      <vt:lpstr>Arial</vt:lpstr>
      <vt:lpstr>Calibri</vt:lpstr>
      <vt:lpstr>Prezentace-vzor1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Vlastní prezentace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Dagmar Lipinova</dc:creator>
  <cp:lastModifiedBy>Žoha Michal</cp:lastModifiedBy>
  <cp:revision>110</cp:revision>
  <dcterms:created xsi:type="dcterms:W3CDTF">2012-11-20T11:31:57Z</dcterms:created>
  <dcterms:modified xsi:type="dcterms:W3CDTF">2019-03-03T13:47:18Z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0x01010051F905E6F1E41E498C6651D4CF6F330E</vt:lpwstr>
  </property>
  <property fmtid="{D5CDD505-2E9C-101B-9397-08002B2CF9AE}" pid="3" name="IsMyDocuments">
    <vt:bool>true</vt:bool>
  </property>
</Properties>
</file>