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8"/>
  </p:notesMasterIdLst>
  <p:handoutMasterIdLst>
    <p:handoutMasterId r:id="rId39"/>
  </p:handoutMasterIdLst>
  <p:sldIdLst>
    <p:sldId id="651" r:id="rId5"/>
    <p:sldId id="654" r:id="rId6"/>
    <p:sldId id="650" r:id="rId7"/>
    <p:sldId id="673" r:id="rId8"/>
    <p:sldId id="649" r:id="rId9"/>
    <p:sldId id="674" r:id="rId10"/>
    <p:sldId id="653" r:id="rId11"/>
    <p:sldId id="656" r:id="rId12"/>
    <p:sldId id="655" r:id="rId13"/>
    <p:sldId id="657" r:id="rId14"/>
    <p:sldId id="660" r:id="rId15"/>
    <p:sldId id="661" r:id="rId16"/>
    <p:sldId id="662" r:id="rId17"/>
    <p:sldId id="663" r:id="rId18"/>
    <p:sldId id="664" r:id="rId19"/>
    <p:sldId id="665" r:id="rId20"/>
    <p:sldId id="666" r:id="rId21"/>
    <p:sldId id="633" r:id="rId22"/>
    <p:sldId id="634" r:id="rId23"/>
    <p:sldId id="635" r:id="rId24"/>
    <p:sldId id="636" r:id="rId25"/>
    <p:sldId id="637" r:id="rId26"/>
    <p:sldId id="638" r:id="rId27"/>
    <p:sldId id="642" r:id="rId28"/>
    <p:sldId id="639" r:id="rId29"/>
    <p:sldId id="641" r:id="rId30"/>
    <p:sldId id="643" r:id="rId31"/>
    <p:sldId id="668" r:id="rId32"/>
    <p:sldId id="669" r:id="rId33"/>
    <p:sldId id="646" r:id="rId34"/>
    <p:sldId id="671" r:id="rId35"/>
    <p:sldId id="672" r:id="rId36"/>
    <p:sldId id="670" r:id="rId37"/>
  </p:sldIdLst>
  <p:sldSz cx="12192000" cy="6858000"/>
  <p:notesSz cx="6724650" cy="9774238"/>
  <p:custDataLst>
    <p:tags r:id="rId40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cas, Ioan" initials="FI" lastIdx="1" clrIdx="0">
    <p:extLst>
      <p:ext uri="{19B8F6BF-5375-455C-9EA6-DF929625EA0E}">
        <p15:presenceInfo xmlns:p15="http://schemas.microsoft.com/office/powerpoint/2012/main" userId="S-1-5-21-1078081533-1957994488-1343024091-19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5C0"/>
    <a:srgbClr val="0070A8"/>
    <a:srgbClr val="005F8E"/>
    <a:srgbClr val="0091DA"/>
    <a:srgbClr val="1490CE"/>
    <a:srgbClr val="9966FF"/>
    <a:srgbClr val="FF0066"/>
    <a:srgbClr val="E08016"/>
    <a:srgbClr val="0074B0"/>
    <a:srgbClr val="004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3168" autoAdjust="0"/>
  </p:normalViewPr>
  <p:slideViewPr>
    <p:cSldViewPr snapToGrid="0">
      <p:cViewPr varScale="1">
        <p:scale>
          <a:sx n="114" d="100"/>
          <a:sy n="114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28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A6E9AE-D83E-407F-9744-9B0A9FB2F7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AAE85-9C41-4E2A-B6F3-9A663E0540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7F477-8A4F-47CB-82DF-9B41D8EE76C1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988E9-EBEC-4263-90ED-7A94A760D6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D2C58-5B29-4E1B-8B2D-DC0D8036A4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124A1-E63D-463F-955B-DB581A769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5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BB00A-128E-4A86-83D2-4BF5BF5BDC7D}" type="datetimeFigureOut">
              <a:rPr lang="en-GB" smtClean="0"/>
              <a:t>08/04/2022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13BD1-3456-47F6-B974-F4E5E700C4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35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45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42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34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35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508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538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52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01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27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889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product groups – nu e </a:t>
            </a:r>
            <a:r>
              <a:rPr lang="en-US" dirty="0" err="1"/>
              <a:t>locul</a:t>
            </a:r>
            <a:r>
              <a:rPr lang="en-US" dirty="0"/>
              <a:t> in PMS Maps ci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degraba</a:t>
            </a:r>
            <a:r>
              <a:rPr lang="en-US" dirty="0"/>
              <a:t> in Disc2 din Workshop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directiile</a:t>
            </a:r>
            <a:r>
              <a:rPr lang="en-US" dirty="0"/>
              <a:t> </a:t>
            </a:r>
            <a:r>
              <a:rPr lang="en-US" dirty="0" err="1"/>
              <a:t>actuale</a:t>
            </a:r>
            <a:r>
              <a:rPr lang="en-US" dirty="0"/>
              <a:t> ale </a:t>
            </a:r>
            <a:r>
              <a:rPr lang="en-US" dirty="0" err="1"/>
              <a:t>pietei</a:t>
            </a:r>
            <a:r>
              <a:rPr lang="en-US" dirty="0"/>
              <a:t> (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trenduri</a:t>
            </a:r>
            <a:r>
              <a:rPr lang="en-US" dirty="0"/>
              <a:t>) [ex x </a:t>
            </a:r>
            <a:r>
              <a:rPr lang="en-US" dirty="0" err="1"/>
              <a:t>tranduri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</a:t>
            </a:r>
            <a:r>
              <a:rPr lang="en-US" dirty="0" err="1"/>
              <a:t>aici</a:t>
            </a:r>
            <a:r>
              <a:rPr lang="en-US" dirty="0"/>
              <a:t> y </a:t>
            </a:r>
            <a:r>
              <a:rPr lang="en-US" dirty="0" err="1"/>
              <a:t>idei</a:t>
            </a:r>
            <a:r>
              <a:rPr lang="en-US" dirty="0"/>
              <a:t>/</a:t>
            </a:r>
            <a:r>
              <a:rPr lang="en-US" dirty="0" err="1"/>
              <a:t>actiuni</a:t>
            </a:r>
            <a:r>
              <a:rPr lang="en-US" dirty="0"/>
              <a:t> de </a:t>
            </a:r>
            <a:r>
              <a:rPr lang="en-US" dirty="0" err="1"/>
              <a:t>executat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2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40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76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00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30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49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89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73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56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44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120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4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29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82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52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636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6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6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3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04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69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84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3BD1-3456-47F6-B974-F4E5E700C49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3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0A65D61-C745-4659-8F72-D8120A23BB5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25992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0A65D61-C745-4659-8F72-D8120A23B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472F66F-7647-4D0D-AEB6-6E571CD82F11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4A155D6-33E7-49A7-8260-C102EF94CF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7463"/>
            <a:ext cx="8141110" cy="6875463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C8F24-E75A-46D9-8B49-2CF2DF7C05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4819" y="2095820"/>
            <a:ext cx="3254729" cy="1896685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489187-E916-4D25-AFF2-C5BE616371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4713" y="4166609"/>
            <a:ext cx="3254375" cy="57857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dirty="0"/>
              <a:t>Meeting</a:t>
            </a:r>
            <a:br>
              <a:rPr lang="en-GB" dirty="0"/>
            </a:br>
            <a:r>
              <a:rPr lang="en-GB" dirty="0"/>
              <a:t>DD Month Year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CEE4958-10D7-4312-B610-AA86463F87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4712" y="4862800"/>
            <a:ext cx="3254375" cy="82102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dirty="0"/>
              <a:t>Presenter 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Company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3231265-4A7A-46C6-8F34-8524C8A7A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4713" y="5791054"/>
            <a:ext cx="3254375" cy="82102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dirty="0"/>
              <a:t>Presenter 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Company</a:t>
            </a:r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DEC26946-AA3B-4213-83F0-F923D78AE1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4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80095C9-1A18-4374-8028-A637EBCC46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0633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80095C9-1A18-4374-8028-A637EBCC46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8ECE933-3624-462C-9209-3784971607C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2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9A15-514B-4AAD-A540-7ED432D4F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1612"/>
            <a:ext cx="9766750" cy="9003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C693E-F8A3-4C8A-B2D0-C57B8A2A31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1376515"/>
            <a:ext cx="9766750" cy="474898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3D943-A4DE-462F-B2E4-8F0F909D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981D-C66A-430C-9B49-3189EC59EDEA}" type="datetime8">
              <a:rPr lang="en-GB" smtClean="0"/>
              <a:t>08/04/2022 08:59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F1E26-6023-4BF2-B9AD-D350D366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B8B44-443B-443E-8866-61DAC026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3DE465CD-4ABA-4156-9511-8CCA2A94715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2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3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E3B5204-620F-4D39-96E3-23A545EF39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5946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CE3B5204-620F-4D39-96E3-23A545EF39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F7711BA-6BFB-4223-9413-4BBD4F00181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GB" sz="32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2EBA5-B6BE-4425-93EA-B18535FF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41612"/>
            <a:ext cx="9766750" cy="90033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67472-67EA-4876-9BE6-D21C79DE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B263-2F8A-4739-8984-CEF656F29DDE}" type="datetime8">
              <a:rPr lang="en-GB" smtClean="0"/>
              <a:pPr/>
              <a:t>08/04/2022 08:59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F2BE2-1918-4C7B-B614-A764B854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3F631-3D31-444C-B449-D532446E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78386A-8330-4BD4-B27C-ED0728D0890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938" y="1376363"/>
            <a:ext cx="7483611" cy="4733492"/>
          </a:xfrm>
        </p:spPr>
        <p:txBody>
          <a:bodyPr/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DE28ED6-8923-4B10-AA88-ABE329C93E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75428" y="1376363"/>
            <a:ext cx="3916572" cy="4733492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86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E67A147-30F5-449A-ABC6-087803EE38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9575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E67A147-30F5-449A-ABC6-087803EE3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E6715224-2F6D-45D1-B738-7C58F59ADEF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2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65751-064B-4F85-8FF0-9B09F3FD3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1612"/>
            <a:ext cx="9766750" cy="9003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02FB8-0101-4169-8C2E-4178C4113E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938" y="1376363"/>
            <a:ext cx="5182584" cy="4723101"/>
          </a:xfrm>
        </p:spPr>
        <p:txBody>
          <a:bodyPr/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D83FC-8C72-4492-9528-3833365F2E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76363"/>
            <a:ext cx="5181600" cy="4723101"/>
          </a:xfrm>
        </p:spPr>
        <p:txBody>
          <a:bodyPr/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39559-4511-4D27-8D69-36F9956A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DDA9-7ED0-4746-8A54-E462684C720F}" type="datetime8">
              <a:rPr lang="en-GB" smtClean="0"/>
              <a:t>08/04/2022 08:59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14A4A-5548-45DA-A9BA-FE48E319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EE5FD-C38F-4576-971C-B220AA95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BA82158-C59D-4B87-90F8-BA45E4B267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2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4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AFABF1A-2BB8-4B5D-910C-E78707C026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778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AFABF1A-2BB8-4B5D-910C-E78707C02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9767963-E72B-45C6-8685-D0C259FA71A4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2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D82D7-CC15-4D91-8BF5-DFFD1BAA2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788" y="5028241"/>
            <a:ext cx="10518887" cy="572460"/>
          </a:xfrm>
        </p:spPr>
        <p:txBody>
          <a:bodyPr anchor="t"/>
          <a:lstStyle>
            <a:lvl1pPr>
              <a:defRPr lang="en-US" sz="3200" kern="1200" dirty="0">
                <a:solidFill>
                  <a:schemeClr val="tx2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2B6AD-C21B-47DA-B565-FFDD7EDB555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6788" y="5611092"/>
            <a:ext cx="10540154" cy="55540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A9704-740C-4621-93E1-FAF4A43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E3FD-B196-40A2-993F-9327018F7BFF}" type="datetime8">
              <a:rPr lang="en-GB" smtClean="0"/>
              <a:t>08/04/2022 08:59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81B86-BBC3-46C9-85DE-0E247EA1C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05471-34C4-4562-BAEE-DA0BCD0C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BDDFEB-5EB6-4034-8F63-2EF411F8B2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6788" y="1016000"/>
            <a:ext cx="11225212" cy="3889375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GB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995B96B-8B3E-4E82-86EA-70E49B082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2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1AA2AA2-D125-4FD1-9DC9-A5AFA8213E5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2889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1AA2AA2-D125-4FD1-9DC9-A5AFA8213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4143B4A-BE48-48A9-BE08-5780B8DD505E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2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EB3F0-B1C2-42AC-90A1-2C5FDE96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41612"/>
            <a:ext cx="9766750" cy="9003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9B210-20BE-4170-A70E-F69D4EDC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31AC-D209-4C4E-823A-3E32151D9B3E}" type="datetime8">
              <a:rPr lang="en-GB" smtClean="0"/>
              <a:t>08/04/2022 08:59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CE09C-E919-448A-98E5-93CEFBFB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0631E-611B-4894-A6F3-2CF31C62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473DF48-97A8-4902-A5A7-59DDDD920C5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2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1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13D30FC-A9AC-4F67-9954-FADB8F506D1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1613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13D30FC-A9AC-4F67-9954-FADB8F506D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0FF06-DF80-4C50-B587-A7729E7E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2999-DBB8-4921-975E-6B21D4A98F99}" type="datetime8">
              <a:rPr lang="en-GB" smtClean="0"/>
              <a:t>08/04/2022 08:59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6B7E3-F9CB-4E65-9D6A-4E76401D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D09ED-A011-416D-8C1D-F0EC049E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73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D26BBB6-CD48-4E1A-B49C-6886FD2D1DCA}"/>
              </a:ext>
            </a:extLst>
          </p:cNvPr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410612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12" imgW="347" imgH="348" progId="TCLayout.ActiveDocument.1">
                  <p:embed/>
                </p:oleObj>
              </mc:Choice>
              <mc:Fallback>
                <p:oleObj name="think-cell Slide" r:id="rId12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D26BBB6-CD48-4E1A-B49C-6886FD2D1D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589C995-EA3C-4E38-8B72-7E1C932E0A1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2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C4EA7-4BF7-4AA6-ABAA-03204D1A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52" y="341612"/>
            <a:ext cx="9752836" cy="9003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noProof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364BF-405C-4ECC-B7D9-9CC07E7A6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155" y="1376515"/>
            <a:ext cx="9759533" cy="4748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4E6C0-99C9-457A-A63F-8CD6F303A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7763" y="6362068"/>
            <a:ext cx="1851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Segoe UI Semilight" panose="020B0402040204020203" pitchFamily="34" charset="0"/>
              </a:defRPr>
            </a:lvl1pPr>
          </a:lstStyle>
          <a:p>
            <a:fld id="{BF28B263-2F8A-4739-8984-CEF656F29DDE}" type="datetime8">
              <a:rPr lang="en-GB" smtClean="0"/>
              <a:pPr/>
              <a:t>08/04/2022 08:59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BA526-30F9-4AFD-8DFB-1FC210058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1786" y="6360894"/>
            <a:ext cx="5263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Segoe UI Semilight" panose="020B04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0F32A-0F5A-407C-8D8F-E3A35FE0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65488" y="6360894"/>
            <a:ext cx="1851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Segoe UI Semilight" panose="020B0402040204020203" pitchFamily="34" charset="0"/>
              </a:defRPr>
            </a:lvl1pPr>
          </a:lstStyle>
          <a:p>
            <a:fld id="{C8F77F5A-0506-4437-8982-3922F645E68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675A74-35D1-4CEB-B64D-BD62181F239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709" y="366415"/>
            <a:ext cx="1190729" cy="366378"/>
          </a:xfrm>
          <a:prstGeom prst="rect">
            <a:avLst/>
          </a:prstGeom>
        </p:spPr>
      </p:pic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A338E729-C324-496E-BA55-002416582CA8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200" b="0" i="0" baseline="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  <a:sym typeface="Segoe UI Semibold" panose="020B07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6BADC0-CF6C-44BE-A9B6-DC73790D2D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709" y="366415"/>
            <a:ext cx="1190729" cy="3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5" r:id="rId3"/>
    <p:sldLayoutId id="2147483662" r:id="rId4"/>
    <p:sldLayoutId id="2147483660" r:id="rId5"/>
    <p:sldLayoutId id="2147483663" r:id="rId6"/>
    <p:sldLayoutId id="2147483664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rgbClr val="0070A8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176213" indent="-176213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egoe UI Semilight" panose="020B0402040204020203" pitchFamily="34" charset="0"/>
        </a:defRPr>
      </a:lvl1pPr>
      <a:lvl2pPr marL="628650" indent="-176213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Segoe UI Semilight" panose="020B0402040204020203" pitchFamily="34" charset="0"/>
        </a:defRPr>
      </a:lvl2pPr>
      <a:lvl3pPr marL="982663" indent="-180975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Segoe UI Semilight" panose="020B0402040204020203" pitchFamily="34" charset="0"/>
        </a:defRPr>
      </a:lvl3pPr>
      <a:lvl4pPr marL="1431925" indent="-173038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Segoe UI Semilight" panose="020B0402040204020203" pitchFamily="34" charset="0"/>
        </a:defRPr>
      </a:lvl4pPr>
      <a:lvl5pPr marL="1793875" indent="-180975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325">
          <p15:clr>
            <a:srgbClr val="F26B43"/>
          </p15:clr>
        </p15:guide>
        <p15:guide id="3" orient="horz" pos="867">
          <p15:clr>
            <a:srgbClr val="F26B43"/>
          </p15:clr>
        </p15:guide>
        <p15:guide id="4" pos="6471">
          <p15:clr>
            <a:srgbClr val="F26B43"/>
          </p15:clr>
        </p15:guide>
        <p15:guide id="5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7" y="-1488"/>
            <a:ext cx="792087" cy="8382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65BCCD0B-3463-42D6-8B4F-9892D487CC8C}"/>
              </a:ext>
            </a:extLst>
          </p:cNvPr>
          <p:cNvSpPr txBox="1"/>
          <p:nvPr/>
        </p:nvSpPr>
        <p:spPr>
          <a:xfrm>
            <a:off x="416496" y="0"/>
            <a:ext cx="1413060" cy="836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1</a:t>
            </a:fld>
            <a:endParaRPr lang="en-GB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7D6707E-6958-4235-8BCD-67882FD8F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1484784"/>
            <a:ext cx="12057081" cy="5335138"/>
          </a:xfrm>
          <a:prstGeom prst="rect">
            <a:avLst/>
          </a:prstGeom>
          <a:effectLst/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29D6058-46F0-4A00-8011-7470C1026C04}"/>
              </a:ext>
            </a:extLst>
          </p:cNvPr>
          <p:cNvSpPr txBox="1"/>
          <p:nvPr/>
        </p:nvSpPr>
        <p:spPr>
          <a:xfrm>
            <a:off x="1829555" y="54464"/>
            <a:ext cx="10283981" cy="1363546"/>
          </a:xfrm>
          <a:prstGeom prst="rect">
            <a:avLst/>
          </a:prstGeom>
          <a:solidFill>
            <a:srgbClr val="0175C0"/>
          </a:solidFill>
          <a:effectLst/>
        </p:spPr>
        <p:txBody>
          <a:bodyPr wrap="square" rtlCol="0">
            <a:no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N A V R H O V Á N Í  S T Ř E Š N Í   S K L A D B Y </a:t>
            </a:r>
          </a:p>
          <a:p>
            <a:pPr algn="ctr"/>
            <a:r>
              <a:rPr lang="cs-CZ" sz="2800" b="1" dirty="0">
                <a:solidFill>
                  <a:schemeClr val="bg1"/>
                </a:solidFill>
              </a:rPr>
              <a:t>P R O   P L E C H O V É   K R Y T I N Y ,</a:t>
            </a:r>
          </a:p>
          <a:p>
            <a:pPr algn="ctr"/>
            <a:r>
              <a:rPr lang="cs-CZ" sz="2800" b="1" dirty="0">
                <a:solidFill>
                  <a:schemeClr val="bg1"/>
                </a:solidFill>
              </a:rPr>
              <a:t>A K U S T I K A   S T Ř E Š N Í C H   S K L A D E B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endParaRPr lang="cs-CZ" sz="2300" b="1" dirty="0">
              <a:solidFill>
                <a:schemeClr val="tx2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676264E-3E0A-46CF-B0E1-EBB93E34A513}"/>
              </a:ext>
            </a:extLst>
          </p:cNvPr>
          <p:cNvSpPr txBox="1"/>
          <p:nvPr/>
        </p:nvSpPr>
        <p:spPr>
          <a:xfrm>
            <a:off x="5748950" y="5890135"/>
            <a:ext cx="6364586" cy="913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sz="1050" b="1" i="1" dirty="0">
              <a:solidFill>
                <a:schemeClr val="bg1"/>
              </a:solidFill>
            </a:endParaRPr>
          </a:p>
          <a:p>
            <a:pPr algn="just"/>
            <a:r>
              <a:rPr lang="cs-CZ" sz="2800" b="1" i="1" dirty="0">
                <a:solidFill>
                  <a:schemeClr val="bg1"/>
                </a:solidFill>
              </a:rPr>
              <a:t>Petr Kulhavý, Lindab Sales CZ s.r.o.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462B2604-6F15-4244-8300-936160C44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54463"/>
            <a:ext cx="1684445" cy="23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10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Druhy tepelného izolantu (nejběžnější)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D09F93-D2C8-4302-860E-95DAE8B63C83}"/>
              </a:ext>
            </a:extLst>
          </p:cNvPr>
          <p:cNvSpPr/>
          <p:nvPr/>
        </p:nvSpPr>
        <p:spPr>
          <a:xfrm>
            <a:off x="632519" y="1789109"/>
            <a:ext cx="11073612" cy="123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minerální vata (obvykle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mezikrokevní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podkrokevní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 desky (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nadkrokevní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izolace)</a:t>
            </a:r>
          </a:p>
        </p:txBody>
      </p:sp>
      <p:pic>
        <p:nvPicPr>
          <p:cNvPr id="9" name="Picture 2" descr="Płyta izolacyjna termPIR® AL">
            <a:extLst>
              <a:ext uri="{FF2B5EF4-FFF2-40B4-BE49-F238E27FC236}">
                <a16:creationId xmlns:a16="http://schemas.microsoft.com/office/drawing/2014/main" id="{0E0488E5-A41F-4B63-A470-E7EE8A39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31" y="3387950"/>
            <a:ext cx="5871682" cy="32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D071405-246E-49E7-870A-406D3D4D8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28" y="3614896"/>
            <a:ext cx="4718498" cy="29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3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11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Ostatní parametry a prvky střešní skladby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D09F93-D2C8-4302-860E-95DAE8B63C83}"/>
              </a:ext>
            </a:extLst>
          </p:cNvPr>
          <p:cNvSpPr/>
          <p:nvPr/>
        </p:nvSpPr>
        <p:spPr>
          <a:xfrm>
            <a:off x="632519" y="1897745"/>
            <a:ext cx="11073612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provětrávaná mezera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 mezi PHV a podkladem pro krytinu / krytinou vymezený kontralatí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dimenzace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dle ČSN 73 1901 (navrhování střech)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C9F2DA2-966D-4982-8040-C70AF3765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495" y="3057680"/>
            <a:ext cx="5398829" cy="35887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D664BFA-B122-41C1-AA0F-6D0123E34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19" y="3374357"/>
            <a:ext cx="5040987" cy="32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7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12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Ostatní parametry a prvky střešní skladby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D09F93-D2C8-4302-860E-95DAE8B63C83}"/>
              </a:ext>
            </a:extLst>
          </p:cNvPr>
          <p:cNvSpPr/>
          <p:nvPr/>
        </p:nvSpPr>
        <p:spPr>
          <a:xfrm>
            <a:off x="632519" y="1789109"/>
            <a:ext cx="112848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pojistná hydroizolační vrstva (PHV)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difuzka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– jednostranně difuzně otevřená folie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tepelného izolantu proti případnému kondenzátu (u skládaných krytin i funkce odvodu vody)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potřeba dodržet pravidla správné instalace dle ČSN 73 1901 (podklad, přesahy, napojení, kotvení…)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78E130-6702-416C-BA1D-8DEBC7A03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03" y="3721343"/>
            <a:ext cx="4999912" cy="2941952"/>
          </a:xfrm>
          <a:prstGeom prst="rect">
            <a:avLst/>
          </a:prstGeom>
        </p:spPr>
      </p:pic>
      <p:pic>
        <p:nvPicPr>
          <p:cNvPr id="9220" name="Picture 4" descr="DELTA®-VENT S PLUS / DELTA®-VENT S sarking sheet - Dörken">
            <a:extLst>
              <a:ext uri="{FF2B5EF4-FFF2-40B4-BE49-F238E27FC236}">
                <a16:creationId xmlns:a16="http://schemas.microsoft.com/office/drawing/2014/main" id="{89574787-14A5-4EC4-8E65-CBC78B5D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68" y="3721342"/>
            <a:ext cx="5438155" cy="294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13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Ostatní parametry a prvky střešní skladby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D09F93-D2C8-4302-860E-95DAE8B63C83}"/>
              </a:ext>
            </a:extLst>
          </p:cNvPr>
          <p:cNvSpPr/>
          <p:nvPr/>
        </p:nvSpPr>
        <p:spPr>
          <a:xfrm>
            <a:off x="632519" y="1789109"/>
            <a:ext cx="11284804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podklad pod střešní krytinu (nejběžnější)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latě 60 x 40 mm (profilované střešní krytiny)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celoplošný záklop z prken min.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24 mm (neprofilované střešní krytiny), kotvení…)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4DA02D7-2985-4857-93A5-1F782C5848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108" y="3349239"/>
            <a:ext cx="5098222" cy="3269631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ED4DE962-2C6F-47B8-BC6F-F25ABFDEC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100" y="3341750"/>
            <a:ext cx="3311258" cy="32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14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DŘEVO vs. OSB desky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D09F93-D2C8-4302-860E-95DAE8B63C83}"/>
              </a:ext>
            </a:extLst>
          </p:cNvPr>
          <p:cNvSpPr/>
          <p:nvPr/>
        </p:nvSpPr>
        <p:spPr>
          <a:xfrm>
            <a:off x="632519" y="1789109"/>
            <a:ext cx="11284804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prkenné bednění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váže / uvolňuje vlhkost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i složitých (např. rádiusových) střech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všeobecně dostupný materiál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OSB desky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neabsorbují vodu (zamezení odvodu kondenzátu) 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menší údržnost kotvení (odolnost proti vytržení)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bobtnající hrany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4DA02D7-2985-4857-93A5-1F782C5848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732" y="1720761"/>
            <a:ext cx="3651509" cy="2341814"/>
          </a:xfrm>
          <a:prstGeom prst="rect">
            <a:avLst/>
          </a:prstGeom>
        </p:spPr>
      </p:pic>
      <p:pic>
        <p:nvPicPr>
          <p:cNvPr id="18" name="Picture 29">
            <a:extLst>
              <a:ext uri="{FF2B5EF4-FFF2-40B4-BE49-F238E27FC236}">
                <a16:creationId xmlns:a16="http://schemas.microsoft.com/office/drawing/2014/main" id="{94A84EF1-54AB-462B-B3B5-09039A2AB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733" y="4160941"/>
            <a:ext cx="3651509" cy="2430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1FF0B2E-CADF-4F07-A0E4-8740A2C90AD1}"/>
              </a:ext>
            </a:extLst>
          </p:cNvPr>
          <p:cNvCxnSpPr>
            <a:cxnSpLocks/>
          </p:cNvCxnSpPr>
          <p:nvPr/>
        </p:nvCxnSpPr>
        <p:spPr>
          <a:xfrm>
            <a:off x="8166226" y="4130923"/>
            <a:ext cx="3751097" cy="2460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CECD2E87-DF20-43DF-83CB-A4E3A4708388}"/>
              </a:ext>
            </a:extLst>
          </p:cNvPr>
          <p:cNvCxnSpPr>
            <a:cxnSpLocks/>
          </p:cNvCxnSpPr>
          <p:nvPr/>
        </p:nvCxnSpPr>
        <p:spPr>
          <a:xfrm flipH="1">
            <a:off x="8166226" y="4130923"/>
            <a:ext cx="3751098" cy="2460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33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15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Ostatní parametry a prvky střešní skladby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D09F93-D2C8-4302-860E-95DAE8B63C83}"/>
              </a:ext>
            </a:extLst>
          </p:cNvPr>
          <p:cNvSpPr/>
          <p:nvPr/>
        </p:nvSpPr>
        <p:spPr>
          <a:xfrm>
            <a:off x="632519" y="1789109"/>
            <a:ext cx="1128480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ještě něco mezi podklad a krytinu?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B7EA5651-B4CC-4DDD-AD38-3D74718E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16" y="2749313"/>
            <a:ext cx="274033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8575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1413" indent="-22860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98613" indent="-228600" defTabSz="912813">
              <a:spcBef>
                <a:spcPct val="20000"/>
              </a:spcBef>
              <a:buClr>
                <a:srgbClr val="0F4582"/>
              </a:buClr>
              <a:buChar char="–"/>
              <a:defRPr sz="1400">
                <a:solidFill>
                  <a:srgbClr val="ACADB0"/>
                </a:solidFill>
                <a:latin typeface="Arial" panose="020B0604020202020204" pitchFamily="34" charset="0"/>
              </a:defRPr>
            </a:lvl4pPr>
            <a:lvl5pPr marL="2055813" indent="-228600" defTabSz="912813">
              <a:spcBef>
                <a:spcPct val="20000"/>
              </a:spcBef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None/>
            </a:pPr>
            <a:r>
              <a:rPr lang="cs-CZ" altLang="cs-CZ" sz="1800" dirty="0">
                <a:solidFill>
                  <a:schemeClr val="accent1"/>
                </a:solidFill>
                <a:latin typeface="Helvetica Neue CE" pitchFamily="34" charset="0"/>
              </a:rPr>
              <a:t>strukturovanou rohož?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9425CF-CEF7-4B38-818F-60FE3E41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19" y="3199750"/>
            <a:ext cx="2660935" cy="1706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898BBC-8ADA-4393-8342-65EB89375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725" y="2759230"/>
            <a:ext cx="257488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8575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1413" indent="-22860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98613" indent="-228600" defTabSz="912813">
              <a:spcBef>
                <a:spcPct val="20000"/>
              </a:spcBef>
              <a:buClr>
                <a:srgbClr val="0F4582"/>
              </a:buClr>
              <a:buChar char="–"/>
              <a:defRPr sz="1400">
                <a:solidFill>
                  <a:srgbClr val="ACADB0"/>
                </a:solidFill>
                <a:latin typeface="Arial" panose="020B0604020202020204" pitchFamily="34" charset="0"/>
              </a:defRPr>
            </a:lvl4pPr>
            <a:lvl5pPr marL="2055813" indent="-228600" defTabSz="912813">
              <a:spcBef>
                <a:spcPct val="20000"/>
              </a:spcBef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None/>
            </a:pPr>
            <a:r>
              <a:rPr lang="cs-CZ" altLang="cs-CZ" sz="1800" dirty="0">
                <a:solidFill>
                  <a:schemeClr val="accent1"/>
                </a:solidFill>
                <a:latin typeface="Helvetica Neue CE" pitchFamily="34" charset="0"/>
              </a:rPr>
              <a:t>asfaltovou lepenku?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B87929EE-17B7-41C4-B84F-9A679309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5661" y="2759230"/>
            <a:ext cx="257488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8575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1413" indent="-22860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98613" indent="-228600" defTabSz="912813">
              <a:spcBef>
                <a:spcPct val="20000"/>
              </a:spcBef>
              <a:buClr>
                <a:srgbClr val="0F4582"/>
              </a:buClr>
              <a:buChar char="–"/>
              <a:defRPr sz="1400">
                <a:solidFill>
                  <a:srgbClr val="ACADB0"/>
                </a:solidFill>
                <a:latin typeface="Arial" panose="020B0604020202020204" pitchFamily="34" charset="0"/>
              </a:defRPr>
            </a:lvl4pPr>
            <a:lvl5pPr marL="2055813" indent="-228600" defTabSz="912813">
              <a:spcBef>
                <a:spcPct val="20000"/>
              </a:spcBef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None/>
            </a:pPr>
            <a:r>
              <a:rPr lang="cs-CZ" altLang="cs-CZ" sz="1800" dirty="0">
                <a:solidFill>
                  <a:schemeClr val="accent1"/>
                </a:solidFill>
                <a:latin typeface="Helvetica Neue CE" pitchFamily="34" charset="0"/>
              </a:rPr>
              <a:t>nic?</a:t>
            </a:r>
          </a:p>
        </p:txBody>
      </p:sp>
      <p:pic>
        <p:nvPicPr>
          <p:cNvPr id="18" name="Picture 23" descr="Bandplat_006">
            <a:extLst>
              <a:ext uri="{FF2B5EF4-FFF2-40B4-BE49-F238E27FC236}">
                <a16:creationId xmlns:a16="http://schemas.microsoft.com/office/drawing/2014/main" id="{C7045BF0-6671-4A53-9295-02A7522E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725" y="3199750"/>
            <a:ext cx="2574883" cy="1706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9">
            <a:extLst>
              <a:ext uri="{FF2B5EF4-FFF2-40B4-BE49-F238E27FC236}">
                <a16:creationId xmlns:a16="http://schemas.microsoft.com/office/drawing/2014/main" id="{7BDAE78B-B410-4DB5-8D06-7853586A2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099" y="2773533"/>
            <a:ext cx="257488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8575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1413" indent="-22860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98613" indent="-228600" defTabSz="912813">
              <a:spcBef>
                <a:spcPct val="20000"/>
              </a:spcBef>
              <a:buClr>
                <a:srgbClr val="0F4582"/>
              </a:buClr>
              <a:buChar char="–"/>
              <a:defRPr sz="1400">
                <a:solidFill>
                  <a:srgbClr val="ACADB0"/>
                </a:solidFill>
                <a:latin typeface="Arial" panose="020B0604020202020204" pitchFamily="34" charset="0"/>
              </a:defRPr>
            </a:lvl4pPr>
            <a:lvl5pPr marL="2055813" indent="-228600" defTabSz="912813">
              <a:spcBef>
                <a:spcPct val="20000"/>
              </a:spcBef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None/>
            </a:pPr>
            <a:r>
              <a:rPr lang="cs-CZ" altLang="cs-CZ" sz="1800" dirty="0">
                <a:solidFill>
                  <a:schemeClr val="accent1"/>
                </a:solidFill>
                <a:latin typeface="Helvetica Neue CE" pitchFamily="34" charset="0"/>
              </a:rPr>
              <a:t>difuzní kontaktní fólii?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E1D5915C-3735-4E99-BAA5-732A599CA1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099" y="3158901"/>
            <a:ext cx="2612573" cy="17937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C366E96-1B5D-43FF-9827-EFEE4C975B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5661" y="3158193"/>
            <a:ext cx="2574883" cy="17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6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16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Ostatní parametry a prvky střešní skladby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D09F93-D2C8-4302-860E-95DAE8B63C83}"/>
              </a:ext>
            </a:extLst>
          </p:cNvPr>
          <p:cNvSpPr/>
          <p:nvPr/>
        </p:nvSpPr>
        <p:spPr>
          <a:xfrm>
            <a:off x="632519" y="1789109"/>
            <a:ext cx="1128480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ještě něco mezi podklad a krytinu?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B7EA5651-B4CC-4DDD-AD38-3D74718E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16" y="2749313"/>
            <a:ext cx="274033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8575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1413" indent="-22860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98613" indent="-228600" defTabSz="912813">
              <a:spcBef>
                <a:spcPct val="20000"/>
              </a:spcBef>
              <a:buClr>
                <a:srgbClr val="0F4582"/>
              </a:buClr>
              <a:buChar char="–"/>
              <a:defRPr sz="1400">
                <a:solidFill>
                  <a:srgbClr val="ACADB0"/>
                </a:solidFill>
                <a:latin typeface="Arial" panose="020B0604020202020204" pitchFamily="34" charset="0"/>
              </a:defRPr>
            </a:lvl4pPr>
            <a:lvl5pPr marL="2055813" indent="-228600" defTabSz="912813">
              <a:spcBef>
                <a:spcPct val="20000"/>
              </a:spcBef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None/>
            </a:pPr>
            <a:r>
              <a:rPr lang="cs-CZ" altLang="cs-CZ" sz="1800" dirty="0">
                <a:solidFill>
                  <a:srgbClr val="FF0000"/>
                </a:solidFill>
                <a:latin typeface="Helvetica Neue CE" pitchFamily="34" charset="0"/>
              </a:rPr>
              <a:t>strukturovanou rohož?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9425CF-CEF7-4B38-818F-60FE3E41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19" y="3199750"/>
            <a:ext cx="2660935" cy="1706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898BBC-8ADA-4393-8342-65EB89375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725" y="2759230"/>
            <a:ext cx="257488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8575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1413" indent="-22860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98613" indent="-228600" defTabSz="912813">
              <a:spcBef>
                <a:spcPct val="20000"/>
              </a:spcBef>
              <a:buClr>
                <a:srgbClr val="0F4582"/>
              </a:buClr>
              <a:buChar char="–"/>
              <a:defRPr sz="1400">
                <a:solidFill>
                  <a:srgbClr val="ACADB0"/>
                </a:solidFill>
                <a:latin typeface="Arial" panose="020B0604020202020204" pitchFamily="34" charset="0"/>
              </a:defRPr>
            </a:lvl4pPr>
            <a:lvl5pPr marL="2055813" indent="-228600" defTabSz="912813">
              <a:spcBef>
                <a:spcPct val="20000"/>
              </a:spcBef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None/>
            </a:pPr>
            <a:r>
              <a:rPr lang="cs-CZ" altLang="cs-CZ" sz="1800" dirty="0">
                <a:solidFill>
                  <a:srgbClr val="FFC000"/>
                </a:solidFill>
                <a:latin typeface="Helvetica Neue CE" pitchFamily="34" charset="0"/>
              </a:rPr>
              <a:t>asfaltovou lepenku?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B87929EE-17B7-41C4-B84F-9A679309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5661" y="2759230"/>
            <a:ext cx="257488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8575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1413" indent="-22860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98613" indent="-228600" defTabSz="912813">
              <a:spcBef>
                <a:spcPct val="20000"/>
              </a:spcBef>
              <a:buClr>
                <a:srgbClr val="0F4582"/>
              </a:buClr>
              <a:buChar char="–"/>
              <a:defRPr sz="1400">
                <a:solidFill>
                  <a:srgbClr val="ACADB0"/>
                </a:solidFill>
                <a:latin typeface="Arial" panose="020B0604020202020204" pitchFamily="34" charset="0"/>
              </a:defRPr>
            </a:lvl4pPr>
            <a:lvl5pPr marL="2055813" indent="-228600" defTabSz="912813">
              <a:spcBef>
                <a:spcPct val="20000"/>
              </a:spcBef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None/>
            </a:pPr>
            <a:r>
              <a:rPr lang="cs-CZ" altLang="cs-CZ" sz="1800" b="1" dirty="0">
                <a:solidFill>
                  <a:srgbClr val="00B050"/>
                </a:solidFill>
                <a:latin typeface="Helvetica Neue CE" pitchFamily="34" charset="0"/>
              </a:rPr>
              <a:t>NIC !!!</a:t>
            </a:r>
          </a:p>
        </p:txBody>
      </p:sp>
      <p:pic>
        <p:nvPicPr>
          <p:cNvPr id="18" name="Picture 23" descr="Bandplat_006">
            <a:extLst>
              <a:ext uri="{FF2B5EF4-FFF2-40B4-BE49-F238E27FC236}">
                <a16:creationId xmlns:a16="http://schemas.microsoft.com/office/drawing/2014/main" id="{C7045BF0-6671-4A53-9295-02A7522E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725" y="3199750"/>
            <a:ext cx="2574883" cy="1706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9">
            <a:extLst>
              <a:ext uri="{FF2B5EF4-FFF2-40B4-BE49-F238E27FC236}">
                <a16:creationId xmlns:a16="http://schemas.microsoft.com/office/drawing/2014/main" id="{7BDAE78B-B410-4DB5-8D06-7853586A2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099" y="2773533"/>
            <a:ext cx="257488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8575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1413" indent="-22860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98613" indent="-228600" defTabSz="912813">
              <a:spcBef>
                <a:spcPct val="20000"/>
              </a:spcBef>
              <a:buClr>
                <a:srgbClr val="0F4582"/>
              </a:buClr>
              <a:buChar char="–"/>
              <a:defRPr sz="1400">
                <a:solidFill>
                  <a:srgbClr val="ACADB0"/>
                </a:solidFill>
                <a:latin typeface="Arial" panose="020B0604020202020204" pitchFamily="34" charset="0"/>
              </a:defRPr>
            </a:lvl4pPr>
            <a:lvl5pPr marL="2055813" indent="-228600" defTabSz="912813">
              <a:spcBef>
                <a:spcPct val="20000"/>
              </a:spcBef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50000"/>
              <a:buNone/>
            </a:pPr>
            <a:r>
              <a:rPr lang="cs-CZ" altLang="cs-CZ" sz="1800" dirty="0">
                <a:solidFill>
                  <a:srgbClr val="FF0000"/>
                </a:solidFill>
                <a:latin typeface="Helvetica Neue CE" pitchFamily="34" charset="0"/>
              </a:rPr>
              <a:t>difuzní kontaktní fólii?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E1D5915C-3735-4E99-BAA5-732A599CA1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099" y="3158901"/>
            <a:ext cx="2612573" cy="17937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C366E96-1B5D-43FF-9827-EFEE4C975B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5661" y="3158193"/>
            <a:ext cx="2574883" cy="1771519"/>
          </a:xfrm>
          <a:prstGeom prst="rect">
            <a:avLst/>
          </a:prstGeom>
        </p:spPr>
      </p:pic>
      <p:grpSp>
        <p:nvGrpSpPr>
          <p:cNvPr id="26" name="Skupina 5">
            <a:extLst>
              <a:ext uri="{FF2B5EF4-FFF2-40B4-BE49-F238E27FC236}">
                <a16:creationId xmlns:a16="http://schemas.microsoft.com/office/drawing/2014/main" id="{CD1A66F2-E650-47F3-94A3-A3DC78D2C385}"/>
              </a:ext>
            </a:extLst>
          </p:cNvPr>
          <p:cNvGrpSpPr>
            <a:grpSpLocks/>
          </p:cNvGrpSpPr>
          <p:nvPr/>
        </p:nvGrpSpPr>
        <p:grpSpPr bwMode="auto">
          <a:xfrm>
            <a:off x="1309251" y="3474292"/>
            <a:ext cx="1296144" cy="1141848"/>
            <a:chOff x="1568624" y="6237312"/>
            <a:chExt cx="288032" cy="288032"/>
          </a:xfrm>
        </p:grpSpPr>
        <p:sp>
          <p:nvSpPr>
            <p:cNvPr id="27" name="Ovál 1">
              <a:extLst>
                <a:ext uri="{FF2B5EF4-FFF2-40B4-BE49-F238E27FC236}">
                  <a16:creationId xmlns:a16="http://schemas.microsoft.com/office/drawing/2014/main" id="{0FAEE2DD-AA0A-4F14-8890-3927F32D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624" y="6237312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50000"/>
                </a:spcBef>
                <a:spcAft>
                  <a:spcPct val="50000"/>
                </a:spcAft>
                <a:buClr>
                  <a:schemeClr val="tx1"/>
                </a:buClr>
                <a:buFont typeface="Arial" panose="020B0604020202020204" pitchFamily="34" charset="0"/>
                <a:buChar char="●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1363" indent="-285750" defTabSz="912813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1413" indent="-228600" defTabSz="912813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●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598613" indent="-228600" defTabSz="912813">
                <a:spcBef>
                  <a:spcPct val="20000"/>
                </a:spcBef>
                <a:buClr>
                  <a:srgbClr val="0F4582"/>
                </a:buClr>
                <a:buChar char="–"/>
                <a:defRPr sz="1400">
                  <a:solidFill>
                    <a:srgbClr val="ACADB0"/>
                  </a:solidFill>
                  <a:latin typeface="Arial" panose="020B0604020202020204" pitchFamily="34" charset="0"/>
                </a:defRPr>
              </a:lvl4pPr>
              <a:lvl5pPr marL="2055813" indent="-228600" defTabSz="912813">
                <a:spcBef>
                  <a:spcPct val="20000"/>
                </a:spcBef>
                <a:buClr>
                  <a:srgbClr val="173874"/>
                </a:buClr>
                <a:buChar char="•"/>
                <a:defRPr sz="1200">
                  <a:solidFill>
                    <a:srgbClr val="ACADB0"/>
                  </a:solidFill>
                  <a:latin typeface="Arial" panose="020B0604020202020204" pitchFamily="34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874"/>
                </a:buClr>
                <a:buChar char="•"/>
                <a:defRPr sz="1200">
                  <a:solidFill>
                    <a:srgbClr val="ACADB0"/>
                  </a:solidFill>
                  <a:latin typeface="Arial" panose="020B0604020202020204" pitchFamily="34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874"/>
                </a:buClr>
                <a:buChar char="•"/>
                <a:defRPr sz="1200">
                  <a:solidFill>
                    <a:srgbClr val="ACADB0"/>
                  </a:solidFill>
                  <a:latin typeface="Arial" panose="020B0604020202020204" pitchFamily="34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874"/>
                </a:buClr>
                <a:buChar char="•"/>
                <a:defRPr sz="1200">
                  <a:solidFill>
                    <a:srgbClr val="ACADB0"/>
                  </a:solidFill>
                  <a:latin typeface="Arial" panose="020B0604020202020204" pitchFamily="34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874"/>
                </a:buClr>
                <a:buChar char="•"/>
                <a:defRPr sz="1200">
                  <a:solidFill>
                    <a:srgbClr val="ACADB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F4582"/>
                </a:buClr>
                <a:buSzPct val="150000"/>
                <a:buFontTx/>
                <a:buNone/>
              </a:pPr>
              <a:endParaRPr lang="cs-CZ" altLang="cs-CZ" sz="2400">
                <a:solidFill>
                  <a:schemeClr val="tx2"/>
                </a:solidFill>
              </a:endParaRPr>
            </a:p>
          </p:txBody>
        </p:sp>
        <p:sp>
          <p:nvSpPr>
            <p:cNvPr id="28" name="Násobení 15">
              <a:extLst>
                <a:ext uri="{FF2B5EF4-FFF2-40B4-BE49-F238E27FC236}">
                  <a16:creationId xmlns:a16="http://schemas.microsoft.com/office/drawing/2014/main" id="{900B9CE8-DA62-45E3-B729-873B3C52EE56}"/>
                </a:ext>
              </a:extLst>
            </p:cNvPr>
            <p:cNvSpPr/>
            <p:nvPr/>
          </p:nvSpPr>
          <p:spPr bwMode="auto">
            <a:xfrm>
              <a:off x="1585742" y="6255967"/>
              <a:ext cx="253795" cy="252215"/>
            </a:xfrm>
            <a:prstGeom prst="mathMultiply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F4582"/>
                </a:buClr>
                <a:buSzPct val="150000"/>
                <a:defRPr/>
              </a:pPr>
              <a:endParaRPr lang="cs-CZ"/>
            </a:p>
          </p:txBody>
        </p:sp>
      </p:grpSp>
      <p:grpSp>
        <p:nvGrpSpPr>
          <p:cNvPr id="29" name="Skupina 5">
            <a:extLst>
              <a:ext uri="{FF2B5EF4-FFF2-40B4-BE49-F238E27FC236}">
                <a16:creationId xmlns:a16="http://schemas.microsoft.com/office/drawing/2014/main" id="{D9D6ED0F-0E89-4D8F-A4E6-24D49A5A08E0}"/>
              </a:ext>
            </a:extLst>
          </p:cNvPr>
          <p:cNvGrpSpPr>
            <a:grpSpLocks/>
          </p:cNvGrpSpPr>
          <p:nvPr/>
        </p:nvGrpSpPr>
        <p:grpSpPr bwMode="auto">
          <a:xfrm>
            <a:off x="4092442" y="3474292"/>
            <a:ext cx="1296144" cy="1141848"/>
            <a:chOff x="1568624" y="6237312"/>
            <a:chExt cx="288032" cy="288032"/>
          </a:xfrm>
        </p:grpSpPr>
        <p:sp>
          <p:nvSpPr>
            <p:cNvPr id="30" name="Ovál 1">
              <a:extLst>
                <a:ext uri="{FF2B5EF4-FFF2-40B4-BE49-F238E27FC236}">
                  <a16:creationId xmlns:a16="http://schemas.microsoft.com/office/drawing/2014/main" id="{8CAD6149-0089-4DA7-8E9C-7C4C52A1B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624" y="6237312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50000"/>
                </a:spcBef>
                <a:spcAft>
                  <a:spcPct val="50000"/>
                </a:spcAft>
                <a:buClr>
                  <a:schemeClr val="tx1"/>
                </a:buClr>
                <a:buFont typeface="Arial" panose="020B0604020202020204" pitchFamily="34" charset="0"/>
                <a:buChar char="●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1363" indent="-285750" defTabSz="912813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1413" indent="-228600" defTabSz="912813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●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598613" indent="-228600" defTabSz="912813">
                <a:spcBef>
                  <a:spcPct val="20000"/>
                </a:spcBef>
                <a:buClr>
                  <a:srgbClr val="0F4582"/>
                </a:buClr>
                <a:buChar char="–"/>
                <a:defRPr sz="1400">
                  <a:solidFill>
                    <a:srgbClr val="ACADB0"/>
                  </a:solidFill>
                  <a:latin typeface="Arial" panose="020B0604020202020204" pitchFamily="34" charset="0"/>
                </a:defRPr>
              </a:lvl4pPr>
              <a:lvl5pPr marL="2055813" indent="-228600" defTabSz="912813">
                <a:spcBef>
                  <a:spcPct val="20000"/>
                </a:spcBef>
                <a:buClr>
                  <a:srgbClr val="173874"/>
                </a:buClr>
                <a:buChar char="•"/>
                <a:defRPr sz="1200">
                  <a:solidFill>
                    <a:srgbClr val="ACADB0"/>
                  </a:solidFill>
                  <a:latin typeface="Arial" panose="020B0604020202020204" pitchFamily="34" charset="0"/>
                </a:defRPr>
              </a:lvl5pPr>
              <a:lvl6pPr marL="25130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874"/>
                </a:buClr>
                <a:buChar char="•"/>
                <a:defRPr sz="1200">
                  <a:solidFill>
                    <a:srgbClr val="ACADB0"/>
                  </a:solidFill>
                  <a:latin typeface="Arial" panose="020B0604020202020204" pitchFamily="34" charset="0"/>
                </a:defRPr>
              </a:lvl6pPr>
              <a:lvl7pPr marL="29702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874"/>
                </a:buClr>
                <a:buChar char="•"/>
                <a:defRPr sz="1200">
                  <a:solidFill>
                    <a:srgbClr val="ACADB0"/>
                  </a:solidFill>
                  <a:latin typeface="Arial" panose="020B0604020202020204" pitchFamily="34" charset="0"/>
                </a:defRPr>
              </a:lvl7pPr>
              <a:lvl8pPr marL="34274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874"/>
                </a:buClr>
                <a:buChar char="•"/>
                <a:defRPr sz="1200">
                  <a:solidFill>
                    <a:srgbClr val="ACADB0"/>
                  </a:solidFill>
                  <a:latin typeface="Arial" panose="020B0604020202020204" pitchFamily="34" charset="0"/>
                </a:defRPr>
              </a:lvl8pPr>
              <a:lvl9pPr marL="3884613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3874"/>
                </a:buClr>
                <a:buChar char="•"/>
                <a:defRPr sz="1200">
                  <a:solidFill>
                    <a:srgbClr val="ACADB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F4582"/>
                </a:buClr>
                <a:buSzPct val="150000"/>
                <a:buFontTx/>
                <a:buNone/>
              </a:pPr>
              <a:endParaRPr lang="cs-CZ" altLang="cs-CZ" sz="2400">
                <a:solidFill>
                  <a:schemeClr val="tx2"/>
                </a:solidFill>
              </a:endParaRPr>
            </a:p>
          </p:txBody>
        </p:sp>
        <p:sp>
          <p:nvSpPr>
            <p:cNvPr id="31" name="Násobení 15">
              <a:extLst>
                <a:ext uri="{FF2B5EF4-FFF2-40B4-BE49-F238E27FC236}">
                  <a16:creationId xmlns:a16="http://schemas.microsoft.com/office/drawing/2014/main" id="{D84A5423-506E-4403-A4EC-5F2F53CC7A57}"/>
                </a:ext>
              </a:extLst>
            </p:cNvPr>
            <p:cNvSpPr/>
            <p:nvPr/>
          </p:nvSpPr>
          <p:spPr bwMode="auto">
            <a:xfrm>
              <a:off x="1585742" y="6255967"/>
              <a:ext cx="253795" cy="252215"/>
            </a:xfrm>
            <a:prstGeom prst="mathMultiply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F4582"/>
                </a:buClr>
                <a:buSzPct val="150000"/>
                <a:defRPr/>
              </a:pPr>
              <a:endParaRPr lang="cs-CZ"/>
            </a:p>
          </p:txBody>
        </p:sp>
      </p:grpSp>
      <p:sp>
        <p:nvSpPr>
          <p:cNvPr id="32" name="Ovál 1">
            <a:extLst>
              <a:ext uri="{FF2B5EF4-FFF2-40B4-BE49-F238E27FC236}">
                <a16:creationId xmlns:a16="http://schemas.microsoft.com/office/drawing/2014/main" id="{2E4E5FB4-57E6-4845-864B-CD3EA2AAC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094" y="3465433"/>
            <a:ext cx="1296144" cy="11418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>
            <a:lvl1pPr defTabSz="912813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8575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1413" indent="-228600" defTabSz="912813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98613" indent="-228600" defTabSz="912813">
              <a:spcBef>
                <a:spcPct val="20000"/>
              </a:spcBef>
              <a:buClr>
                <a:srgbClr val="0F4582"/>
              </a:buClr>
              <a:buChar char="–"/>
              <a:defRPr sz="1400">
                <a:solidFill>
                  <a:srgbClr val="ACADB0"/>
                </a:solidFill>
                <a:latin typeface="Arial" panose="020B0604020202020204" pitchFamily="34" charset="0"/>
              </a:defRPr>
            </a:lvl4pPr>
            <a:lvl5pPr marL="2055813" indent="-228600" defTabSz="912813">
              <a:spcBef>
                <a:spcPct val="20000"/>
              </a:spcBef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5pPr>
            <a:lvl6pPr marL="25130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6pPr>
            <a:lvl7pPr marL="29702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7pPr>
            <a:lvl8pPr marL="34274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8pPr>
            <a:lvl9pPr marL="3884613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874"/>
              </a:buClr>
              <a:buChar char="•"/>
              <a:defRPr sz="1200">
                <a:solidFill>
                  <a:srgbClr val="ACADB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F4582"/>
              </a:buClr>
              <a:buSzPct val="150000"/>
              <a:buFontTx/>
              <a:buNone/>
            </a:pPr>
            <a:endParaRPr lang="cs-CZ" altLang="cs-CZ" sz="2400">
              <a:solidFill>
                <a:schemeClr val="tx2"/>
              </a:solidFill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9A9CCF99-CF0A-485D-8099-68937C63EA2E}"/>
              </a:ext>
            </a:extLst>
          </p:cNvPr>
          <p:cNvSpPr/>
          <p:nvPr/>
        </p:nvSpPr>
        <p:spPr>
          <a:xfrm>
            <a:off x="7591154" y="3585743"/>
            <a:ext cx="216024" cy="57092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FF4C5BA0-9FDD-4D9B-8F6F-0F76E95B384B}"/>
              </a:ext>
            </a:extLst>
          </p:cNvPr>
          <p:cNvSpPr/>
          <p:nvPr/>
        </p:nvSpPr>
        <p:spPr>
          <a:xfrm>
            <a:off x="7591154" y="4292303"/>
            <a:ext cx="216024" cy="18624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35" name="Skupina 5">
            <a:extLst>
              <a:ext uri="{FF2B5EF4-FFF2-40B4-BE49-F238E27FC236}">
                <a16:creationId xmlns:a16="http://schemas.microsoft.com/office/drawing/2014/main" id="{6C014BEC-3853-4847-8A43-D5E87C9B9C51}"/>
              </a:ext>
            </a:extLst>
          </p:cNvPr>
          <p:cNvGrpSpPr>
            <a:grpSpLocks/>
          </p:cNvGrpSpPr>
          <p:nvPr/>
        </p:nvGrpSpPr>
        <p:grpSpPr bwMode="auto">
          <a:xfrm>
            <a:off x="10005546" y="3408605"/>
            <a:ext cx="1185664" cy="1185664"/>
            <a:chOff x="776536" y="1340768"/>
            <a:chExt cx="1296144" cy="1296144"/>
          </a:xfrm>
          <a:effectLst>
            <a:outerShdw blurRad="330200" dist="279400" dir="444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ál 1">
              <a:extLst>
                <a:ext uri="{FF2B5EF4-FFF2-40B4-BE49-F238E27FC236}">
                  <a16:creationId xmlns:a16="http://schemas.microsoft.com/office/drawing/2014/main" id="{FF4F8337-9694-4483-AF66-E5571AD44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36" y="1340768"/>
              <a:ext cx="1296144" cy="129614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F4582"/>
                </a:buClr>
                <a:buSzPct val="150000"/>
                <a:defRPr/>
              </a:pPr>
              <a:endParaRPr lang="cs-CZ"/>
            </a:p>
          </p:txBody>
        </p:sp>
        <p:sp>
          <p:nvSpPr>
            <p:cNvPr id="37" name="Plus 10">
              <a:extLst>
                <a:ext uri="{FF2B5EF4-FFF2-40B4-BE49-F238E27FC236}">
                  <a16:creationId xmlns:a16="http://schemas.microsoft.com/office/drawing/2014/main" id="{C0926B92-636E-43FD-8030-1CA34B6B26CA}"/>
                </a:ext>
              </a:extLst>
            </p:cNvPr>
            <p:cNvSpPr/>
            <p:nvPr/>
          </p:nvSpPr>
          <p:spPr bwMode="auto">
            <a:xfrm>
              <a:off x="813069" y="1403302"/>
              <a:ext cx="1223077" cy="1223077"/>
            </a:xfrm>
            <a:prstGeom prst="mathPl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0F4582"/>
                </a:buClr>
                <a:buSzPct val="150000"/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3358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17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AKUSTIKA STŘEŠNÍ SKLADBY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Jsou plechové krytiny hlučné? 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B760066-0C9E-4DE2-A7B8-8AA2BEB0F980}"/>
              </a:ext>
            </a:extLst>
          </p:cNvPr>
          <p:cNvSpPr/>
          <p:nvPr/>
        </p:nvSpPr>
        <p:spPr>
          <a:xfrm>
            <a:off x="632519" y="1897745"/>
            <a:ext cx="11073612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původ hluku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zvuk = vibrace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sz="7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vzniku vibrací / hluku</a:t>
            </a:r>
            <a:endParaRPr lang="cs-CZ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působení okolního prostředí vítr (sání / podfukování), déšť, kroupy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sz="7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faktory ovlivňující šíření vibrací / hluku v konstrukci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 krytiny (profilované / neprofilované)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podklad (celoplošný záklop / záklop s mezerami / laťování)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kotvení (vznik vibrací je odvislý od velikosti nepřipevněné plochy)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druh tepelného izolantu (minerální vlna / PIR)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umístění izolantu ve skladbě (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mezikrokevní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nadkrokevní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D6EB90B-3B11-4406-8DD3-64005594EE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59085" y="2022836"/>
            <a:ext cx="1722376" cy="13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66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18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8AE1694-0E37-4C29-B669-F6186E4E1F0D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Vlastnosti a chování plechových střešních krytin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BDD5B8B-9075-4AE6-B748-CD930C24572C}"/>
              </a:ext>
            </a:extLst>
          </p:cNvPr>
          <p:cNvSpPr/>
          <p:nvPr/>
        </p:nvSpPr>
        <p:spPr>
          <a:xfrm>
            <a:off x="632519" y="1897745"/>
            <a:ext cx="11073612" cy="2345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6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profilované krytiny (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taškovka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trapéz)</a:t>
            </a: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profilace zajišťuje celkové zpevnění / tuhost = omezení vibrací</a:t>
            </a: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dodržení správného kotvení = omezení vibrací</a:t>
            </a: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obvykle v klasické skladbě s </a:t>
            </a:r>
            <a:r>
              <a:rPr lang="cs-CZ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mezikrokevní</a:t>
            </a: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minerální izolací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8F20BD2-DE28-4352-8400-191BDC75AC8F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AKUSTIKA STŘEŠNÍ SKLADBY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75C60AA-BED8-4486-8AFD-5E801D3E9A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59085" y="2022836"/>
            <a:ext cx="1722376" cy="13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93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1" y="-1"/>
            <a:ext cx="12187141" cy="6858001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19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D8D3A46-1317-401E-9977-C00D89F24301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Vlastnosti a chování plechových střešních krytin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08D4928-249F-46A0-BFA4-B9264C27E20F}"/>
              </a:ext>
            </a:extLst>
          </p:cNvPr>
          <p:cNvSpPr/>
          <p:nvPr/>
        </p:nvSpPr>
        <p:spPr>
          <a:xfrm>
            <a:off x="632519" y="1897745"/>
            <a:ext cx="11073612" cy="2345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neprofilované krytiny – falcované –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Seamline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PROFIFALC</a:t>
            </a: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celoplošný záklop (dostatečné podepření volných ploch krytiny)</a:t>
            </a: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měkčí ocelové jádro (hlubokotažná ocel) lépe přilne k podkladu</a:t>
            </a: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tuhost celého pláště zajištěna vzhledem k technologii instalace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1C81FC4-0E52-4916-B51E-09B72B42C903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AKUSTIKA STŘEŠNÍ SKLADBY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96174DF-731B-4C2A-A0B8-E18AD6491C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59085" y="2022836"/>
            <a:ext cx="1722376" cy="13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2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Jaké požadavky musí střešní skladba splňovat?   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B760066-0C9E-4DE2-A7B8-8AA2BEB0F980}"/>
              </a:ext>
            </a:extLst>
          </p:cNvPr>
          <p:cNvSpPr/>
          <p:nvPr/>
        </p:nvSpPr>
        <p:spPr>
          <a:xfrm>
            <a:off x="632519" y="1897745"/>
            <a:ext cx="11073612" cy="4219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funkčnost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odvod srážkové vody od půdorysu stavby (krytina)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ochrana vrstev pod krytinou (krytina)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odvod kondenzátu a zabudované vlhkosti (odvětrávaná mezera, pojistná hydroizolace)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ochrana tepelného izolantu (pojistná hydroizolace,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parotěs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zajištění správné funkce všech komponentů / vrstev střešní skladby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sz="7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akustický komfort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omezení hlučnosti a vibrací (podklad, druh tepelného izolantu, druh krytiny)</a:t>
            </a:r>
          </a:p>
          <a:p>
            <a:pPr lvl="1" algn="just">
              <a:spcAft>
                <a:spcPts val="800"/>
              </a:spcAft>
            </a:pPr>
            <a:endParaRPr lang="cs-CZ" sz="7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tepelně izolační požadavky 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(není ovlivněno zvolenou krytinou)</a:t>
            </a:r>
          </a:p>
        </p:txBody>
      </p:sp>
    </p:spTree>
    <p:extLst>
      <p:ext uri="{BB962C8B-B14F-4D97-AF65-F5344CB8AC3E}">
        <p14:creationId xmlns:p14="http://schemas.microsoft.com/office/powerpoint/2010/main" val="1370036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20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8B731A1-AC03-4503-9840-825AD580B636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Vlastnosti a chování plechových střešních krytin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09AAEC8-34E9-4082-A01D-E00F50225F71}"/>
              </a:ext>
            </a:extLst>
          </p:cNvPr>
          <p:cNvSpPr/>
          <p:nvPr/>
        </p:nvSpPr>
        <p:spPr>
          <a:xfrm>
            <a:off x="632519" y="1897745"/>
            <a:ext cx="11073612" cy="2345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neprofilované střešní krytiny - imitace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falcovky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SRP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</a:t>
            </a:r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 celoplošný záklop (dostatečné podepření volných ploch krytiny)</a:t>
            </a: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distanční páska PD4 (povinné systémové řešení) </a:t>
            </a: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doplňkový systémový prvek </a:t>
            </a:r>
            <a:r>
              <a:rPr lang="cs-CZ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SoundControl</a:t>
            </a:r>
            <a:endParaRPr lang="cs-CZ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0C39EF5-AF69-4E64-841B-FE5B24C77769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AKUSTIKA STŘEŠNÍ SKLADBY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0514442-9C83-402D-9200-2B438B989C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59085" y="2022836"/>
            <a:ext cx="1722376" cy="13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9488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21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A8A23FC-79AE-4122-A022-96ECDE27ACD9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Vlastnosti a chování tepelného izolantu ve střešní skladbě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A821144-0759-43FD-940A-564FF720B775}"/>
              </a:ext>
            </a:extLst>
          </p:cNvPr>
          <p:cNvSpPr/>
          <p:nvPr/>
        </p:nvSpPr>
        <p:spPr>
          <a:xfrm>
            <a:off x="632519" y="1897745"/>
            <a:ext cx="1107361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6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minerální vata</a:t>
            </a: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vaty dobře absorbuje hluk</a:t>
            </a: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umístění izolantu v rámci skladby omezuje možnost šíření hluku a vibrací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66782A7-83A2-47A4-A564-0D54FA4B630F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AKUSTIKA STŘEŠNÍ SKLADBY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38DBDD2-9C11-4176-B60B-F05DCE3CB7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59085" y="2022836"/>
            <a:ext cx="1722376" cy="13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8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łyta izolacyjna termPIR® AL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22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5532BC8-D2BE-403B-A597-F37418BE37E2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Vlastnosti a chování tepelného izolantu ve střešní skladbě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CB79C88-6AEF-4C61-8E4B-BE29062536DC}"/>
              </a:ext>
            </a:extLst>
          </p:cNvPr>
          <p:cNvSpPr/>
          <p:nvPr/>
        </p:nvSpPr>
        <p:spPr>
          <a:xfrm>
            <a:off x="632519" y="1897745"/>
            <a:ext cx="1107361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6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PIR desky</a:t>
            </a: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desek takřka neabsorbuje hluk</a:t>
            </a:r>
          </a:p>
          <a:p>
            <a:pPr marL="742950" lvl="1" indent="-28575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umístění izolantu v rámci skladby zvyšuje možnost šíření hluku a vibrací (rezonátor)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D4A2CA1-3BD7-4461-AAA1-153AE0ABCA07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AKUSTIKA STŘEŠNÍ SKLADBY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4C1925F-57A0-43D5-9781-ABFD66E88B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59085" y="2022836"/>
            <a:ext cx="1722376" cy="13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2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545" y="1641980"/>
            <a:ext cx="6575779" cy="5083728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23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DFCB74C-7A80-4754-8FFB-9DCECA327BA7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Systémový prvek pro eliminaci hlučnosti krytiny SRP </a:t>
            </a:r>
            <a:r>
              <a:rPr lang="cs-CZ" sz="2400" b="1" i="1" dirty="0" err="1">
                <a:solidFill>
                  <a:schemeClr val="bg1"/>
                </a:solidFill>
              </a:rPr>
              <a:t>Click</a:t>
            </a:r>
            <a:endParaRPr lang="cs-CZ" sz="2400" b="1" i="1" dirty="0">
              <a:solidFill>
                <a:schemeClr val="bg1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9E9AD61-B537-4CFF-8CA4-F075128CB238}"/>
              </a:ext>
            </a:extLst>
          </p:cNvPr>
          <p:cNvSpPr/>
          <p:nvPr/>
        </p:nvSpPr>
        <p:spPr>
          <a:xfrm>
            <a:off x="632518" y="1897745"/>
            <a:ext cx="2717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SoundControl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E9DAA80-0D4C-4B61-A092-37E47F97610A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AKUSTIKA STŘEŠNÍ SKLADBY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7799797-BC06-48D9-8BFA-DD8045708A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28" y="2369311"/>
            <a:ext cx="4292985" cy="435639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5C5DC72-540B-435E-B47C-13E19DAC74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59085" y="2022836"/>
            <a:ext cx="1722376" cy="13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38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24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0E995181-2A71-4C61-A55F-DA099A11D9B2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 err="1">
                <a:solidFill>
                  <a:schemeClr val="bg1"/>
                </a:solidFill>
              </a:rPr>
              <a:t>SoundControl</a:t>
            </a:r>
            <a:r>
              <a:rPr lang="cs-CZ" sz="2400" b="1" i="1" dirty="0">
                <a:solidFill>
                  <a:schemeClr val="bg1"/>
                </a:solidFill>
              </a:rPr>
              <a:t> – případy použití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71B71FA-B5C2-42B0-AAE1-16C807AF08EA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AKUSTIKA STŘEŠNÍ SKLADBY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9FFDB7A3-090A-4165-8663-1B5EF8FD73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545" y="1641980"/>
            <a:ext cx="6575779" cy="5083728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50342842-E8C9-40C9-B7BA-DE3A99451676}"/>
              </a:ext>
            </a:extLst>
          </p:cNvPr>
          <p:cNvSpPr/>
          <p:nvPr/>
        </p:nvSpPr>
        <p:spPr>
          <a:xfrm>
            <a:off x="632519" y="1789109"/>
            <a:ext cx="9308186" cy="254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Blip>
                <a:blip r:embed="rId5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případě umístění stavby v místě s vyšším zatížením větrem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Blip>
                <a:blip r:embed="rId5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případě montáže na laťování / záklop s mezerami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Blip>
                <a:blip r:embed="rId5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případě použití </a:t>
            </a: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nadkrokevní</a:t>
            </a: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izolace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Blip>
                <a:blip r:embed="rId5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obytné podstřešní prostory (doporučeno)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3FBEC31C-AEEF-4AC3-A734-9D7BDEFF95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59085" y="2022836"/>
            <a:ext cx="1722376" cy="13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76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25</a:t>
            </a:fld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bg1"/>
                </a:solidFill>
              </a:rPr>
              <a:t>AKUSTIKA STŘEŠNÍ SKLADBY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2520" y="908720"/>
            <a:ext cx="99914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i="1" dirty="0">
                <a:solidFill>
                  <a:schemeClr val="bg1"/>
                </a:solidFill>
              </a:rPr>
              <a:t>Příklady skladeb s požadavkem využití systémového prvku </a:t>
            </a:r>
            <a:r>
              <a:rPr lang="cs-CZ" sz="2300" i="1" dirty="0" err="1">
                <a:solidFill>
                  <a:schemeClr val="bg1"/>
                </a:solidFill>
              </a:rPr>
              <a:t>SoundControl</a:t>
            </a:r>
            <a:endParaRPr lang="cs-CZ" sz="2300" i="1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632516" y="1690735"/>
            <a:ext cx="85953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krytina SRP </a:t>
            </a:r>
            <a:r>
              <a:rPr lang="cs-CZ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200" b="1" u="sng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SoundControl</a:t>
            </a:r>
            <a:endParaRPr lang="cs-CZ" sz="1200" b="1" u="sng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distanční páska PD4</a:t>
            </a:r>
          </a:p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husté laťování (60 x 40 mm s odskokem max 190 mm) / neceloplošný prkenný záklop (min. </a:t>
            </a:r>
            <a:r>
              <a:rPr lang="cs-CZ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tl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24 mm, min. kotevní plocha min. 50 mm, max. odskok prken 50 mm)</a:t>
            </a:r>
          </a:p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kontralať (provětrávaná mezera)</a:t>
            </a:r>
          </a:p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pojistná hydroizolace (difuzní folie)</a:t>
            </a:r>
          </a:p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mezikrokevní</a:t>
            </a: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izolace (vata)</a:t>
            </a:r>
          </a:p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parotěsná folie</a:t>
            </a:r>
          </a:p>
        </p:txBody>
      </p:sp>
    </p:spTree>
    <p:extLst>
      <p:ext uri="{BB962C8B-B14F-4D97-AF65-F5344CB8AC3E}">
        <p14:creationId xmlns:p14="http://schemas.microsoft.com/office/powerpoint/2010/main" val="1213856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26</a:t>
            </a:fld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bg1"/>
                </a:solidFill>
              </a:rPr>
              <a:t>AKUSTIKA STŘEŠNÍ SKLADBY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2520" y="908720"/>
            <a:ext cx="99914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i="1" dirty="0">
                <a:solidFill>
                  <a:schemeClr val="bg1"/>
                </a:solidFill>
              </a:rPr>
              <a:t>Příklady skladeb s požadavkem využití systémového prvku </a:t>
            </a:r>
            <a:r>
              <a:rPr lang="cs-CZ" sz="2300" i="1" dirty="0" err="1">
                <a:solidFill>
                  <a:schemeClr val="bg1"/>
                </a:solidFill>
              </a:rPr>
              <a:t>SoundControl</a:t>
            </a:r>
            <a:endParaRPr lang="cs-CZ" sz="2300" i="1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632520" y="1687734"/>
            <a:ext cx="87129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krytina SRP Click </a:t>
            </a:r>
            <a:r>
              <a:rPr lang="cs-CZ" sz="1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cs-CZ" sz="1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200" b="1" u="sng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SoundControl</a:t>
            </a:r>
          </a:p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distanční páska PD4</a:t>
            </a:r>
          </a:p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ceoplošný záklop prkenný min. tl. 24 mm </a:t>
            </a:r>
          </a:p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kontralať (provětrávaná mezera)</a:t>
            </a:r>
          </a:p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pojistná hydroizolace (difuzní folie)</a:t>
            </a:r>
          </a:p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nadkrokevní izolace (např. PIR)</a:t>
            </a:r>
          </a:p>
          <a:p>
            <a:pPr marL="285750" indent="-285750" algn="just">
              <a:spcAft>
                <a:spcPts val="800"/>
              </a:spcAft>
              <a:buBlip>
                <a:blip r:embed="rId5"/>
              </a:buBlip>
            </a:pPr>
            <a:r>
              <a:rPr lang="cs-CZ" sz="1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parotěsná folie</a:t>
            </a:r>
          </a:p>
        </p:txBody>
      </p:sp>
    </p:spTree>
    <p:extLst>
      <p:ext uri="{BB962C8B-B14F-4D97-AF65-F5344CB8AC3E}">
        <p14:creationId xmlns:p14="http://schemas.microsoft.com/office/powerpoint/2010/main" val="1815906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27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6C71009-705A-4865-BB1A-6B5FE1BAD210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Příklad z praxe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3AA521E-AB4D-4423-AA5F-3AA8A43BF6DF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AKUSTIKA STŘEŠNÍ SKLADBY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42D3EF8-6612-4E67-B99D-8CF4A932EE3D}"/>
              </a:ext>
            </a:extLst>
          </p:cNvPr>
          <p:cNvSpPr/>
          <p:nvPr/>
        </p:nvSpPr>
        <p:spPr>
          <a:xfrm>
            <a:off x="632519" y="1789109"/>
            <a:ext cx="11284804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návrh v projektu (skutečná realizace)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krytina SRP Click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laťování po cca 250 mm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provětrávaná mezera / kontralať výšky 80 mm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pojistná hydroizolační vrstva (folie)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tepelná izpolace z desek PIR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desky PIR jsou prošroubovány skrz kontralať až do krokví - rezonátor 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parotěs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pohledový záklop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pohledové krokve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avá složená závorka 17">
            <a:extLst>
              <a:ext uri="{FF2B5EF4-FFF2-40B4-BE49-F238E27FC236}">
                <a16:creationId xmlns:a16="http://schemas.microsoft.com/office/drawing/2014/main" id="{A9B717FE-6A12-4071-91F9-54488A7E3B0D}"/>
              </a:ext>
            </a:extLst>
          </p:cNvPr>
          <p:cNvSpPr/>
          <p:nvPr/>
        </p:nvSpPr>
        <p:spPr>
          <a:xfrm>
            <a:off x="3746342" y="2469185"/>
            <a:ext cx="173807" cy="552261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14529BC-B11E-4304-99DB-8C3C22608114}"/>
              </a:ext>
            </a:extLst>
          </p:cNvPr>
          <p:cNvSpPr txBox="1"/>
          <p:nvPr/>
        </p:nvSpPr>
        <p:spPr>
          <a:xfrm>
            <a:off x="3984304" y="2570370"/>
            <a:ext cx="6554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neprofilovaná krytina není celoplošně podepřena – riziko vibrací </a:t>
            </a:r>
          </a:p>
        </p:txBody>
      </p:sp>
      <p:sp>
        <p:nvSpPr>
          <p:cNvPr id="20" name="Pravá složená závorka 19">
            <a:extLst>
              <a:ext uri="{FF2B5EF4-FFF2-40B4-BE49-F238E27FC236}">
                <a16:creationId xmlns:a16="http://schemas.microsoft.com/office/drawing/2014/main" id="{E5E8033C-1DA4-475D-A0CB-052B4FC26C46}"/>
              </a:ext>
            </a:extLst>
          </p:cNvPr>
          <p:cNvSpPr/>
          <p:nvPr/>
        </p:nvSpPr>
        <p:spPr>
          <a:xfrm>
            <a:off x="3250410" y="4599160"/>
            <a:ext cx="198960" cy="526329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600" b="1">
              <a:solidFill>
                <a:srgbClr val="FF000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06D7164-4D29-4CFF-A380-C8D68F40A138}"/>
              </a:ext>
            </a:extLst>
          </p:cNvPr>
          <p:cNvSpPr txBox="1"/>
          <p:nvPr/>
        </p:nvSpPr>
        <p:spPr>
          <a:xfrm>
            <a:off x="3553810" y="4678452"/>
            <a:ext cx="8575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solidFill>
                  <a:srgbClr val="FF0000"/>
                </a:solidFill>
              </a:rPr>
              <a:t>řešení pro otevřené prostory až do střechy – předpoklad požadavku na akustický komfort</a:t>
            </a:r>
          </a:p>
        </p:txBody>
      </p:sp>
    </p:spTree>
    <p:extLst>
      <p:ext uri="{BB962C8B-B14F-4D97-AF65-F5344CB8AC3E}">
        <p14:creationId xmlns:p14="http://schemas.microsoft.com/office/powerpoint/2010/main" val="76214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28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6C71009-705A-4865-BB1A-6B5FE1BAD210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Příklad z praxe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3AA521E-AB4D-4423-AA5F-3AA8A43BF6DF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AKUSTIKA STŘEŠNÍ SKLADBY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42D3EF8-6612-4E67-B99D-8CF4A932EE3D}"/>
              </a:ext>
            </a:extLst>
          </p:cNvPr>
          <p:cNvSpPr/>
          <p:nvPr/>
        </p:nvSpPr>
        <p:spPr>
          <a:xfrm>
            <a:off x="632519" y="1789109"/>
            <a:ext cx="11284804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návrh v projektu (skutečná realizace)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krytina SRP Click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laťování po cca 250 mm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provětrávaná mezera / kontralať výšky 80 mm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pojistná hydroizolační vrstva (folie)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tepelná izpolace z desek PIR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desky PIR jsou prošroubovány skrz kontralať až do krokví - rezonátor 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parotěs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pohledový záklop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pohledové krokve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avá složená závorka 17">
            <a:extLst>
              <a:ext uri="{FF2B5EF4-FFF2-40B4-BE49-F238E27FC236}">
                <a16:creationId xmlns:a16="http://schemas.microsoft.com/office/drawing/2014/main" id="{A9B717FE-6A12-4071-91F9-54488A7E3B0D}"/>
              </a:ext>
            </a:extLst>
          </p:cNvPr>
          <p:cNvSpPr/>
          <p:nvPr/>
        </p:nvSpPr>
        <p:spPr>
          <a:xfrm>
            <a:off x="3746342" y="2469185"/>
            <a:ext cx="173807" cy="552261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14529BC-B11E-4304-99DB-8C3C22608114}"/>
              </a:ext>
            </a:extLst>
          </p:cNvPr>
          <p:cNvSpPr txBox="1"/>
          <p:nvPr/>
        </p:nvSpPr>
        <p:spPr>
          <a:xfrm>
            <a:off x="3984304" y="2570370"/>
            <a:ext cx="6554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neprofilovaná krytina není celoplošně podepřena – riziko vibrací </a:t>
            </a:r>
          </a:p>
        </p:txBody>
      </p:sp>
      <p:sp>
        <p:nvSpPr>
          <p:cNvPr id="20" name="Pravá složená závorka 19">
            <a:extLst>
              <a:ext uri="{FF2B5EF4-FFF2-40B4-BE49-F238E27FC236}">
                <a16:creationId xmlns:a16="http://schemas.microsoft.com/office/drawing/2014/main" id="{E5E8033C-1DA4-475D-A0CB-052B4FC26C46}"/>
              </a:ext>
            </a:extLst>
          </p:cNvPr>
          <p:cNvSpPr/>
          <p:nvPr/>
        </p:nvSpPr>
        <p:spPr>
          <a:xfrm>
            <a:off x="3250410" y="4599160"/>
            <a:ext cx="198960" cy="526329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600" b="1">
              <a:solidFill>
                <a:srgbClr val="FF000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06D7164-4D29-4CFF-A380-C8D68F40A138}"/>
              </a:ext>
            </a:extLst>
          </p:cNvPr>
          <p:cNvSpPr txBox="1"/>
          <p:nvPr/>
        </p:nvSpPr>
        <p:spPr>
          <a:xfrm>
            <a:off x="3553810" y="4678452"/>
            <a:ext cx="8575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solidFill>
                  <a:srgbClr val="FF0000"/>
                </a:solidFill>
              </a:rPr>
              <a:t>řešení pro otevřené prostory až do střechy – předpoklad požadavku na akustický komfort</a:t>
            </a:r>
          </a:p>
        </p:txBody>
      </p:sp>
      <p:sp>
        <p:nvSpPr>
          <p:cNvPr id="12" name="Šipka doprava 1">
            <a:extLst>
              <a:ext uri="{FF2B5EF4-FFF2-40B4-BE49-F238E27FC236}">
                <a16:creationId xmlns:a16="http://schemas.microsoft.com/office/drawing/2014/main" id="{88348B10-39E7-4AA1-A53F-45EF3B4A9E1A}"/>
              </a:ext>
            </a:extLst>
          </p:cNvPr>
          <p:cNvSpPr/>
          <p:nvPr/>
        </p:nvSpPr>
        <p:spPr>
          <a:xfrm>
            <a:off x="3349890" y="5717690"/>
            <a:ext cx="742799" cy="33675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51B03F6-41A3-411B-8AAB-FD3312B7E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003" y="5422867"/>
            <a:ext cx="1978429" cy="136077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66849EB1-1096-4DFE-8F48-D8CC5C8417DC}"/>
              </a:ext>
            </a:extLst>
          </p:cNvPr>
          <p:cNvSpPr txBox="1"/>
          <p:nvPr/>
        </p:nvSpPr>
        <p:spPr>
          <a:xfrm>
            <a:off x="4499572" y="5538915"/>
            <a:ext cx="698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VZNIK VIBRACÍ = HLUK</a:t>
            </a:r>
          </a:p>
        </p:txBody>
      </p:sp>
    </p:spTree>
    <p:extLst>
      <p:ext uri="{BB962C8B-B14F-4D97-AF65-F5344CB8AC3E}">
        <p14:creationId xmlns:p14="http://schemas.microsoft.com/office/powerpoint/2010/main" val="2564473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29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6C71009-705A-4865-BB1A-6B5FE1BAD210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Příklad z praxe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3AA521E-AB4D-4423-AA5F-3AA8A43BF6DF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AKUSTIKA STŘEŠNÍ SKLADBY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42D3EF8-6612-4E67-B99D-8CF4A932EE3D}"/>
              </a:ext>
            </a:extLst>
          </p:cNvPr>
          <p:cNvSpPr/>
          <p:nvPr/>
        </p:nvSpPr>
        <p:spPr>
          <a:xfrm>
            <a:off x="632519" y="1789109"/>
            <a:ext cx="11284804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řešení (oprava)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krytina SRP Click </a:t>
            </a:r>
            <a:r>
              <a:rPr lang="pl-P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aplikovaným systémovým prvkem SoundControl </a:t>
            </a: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eliminace vibrací materiálu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laťování po cca 250 mm </a:t>
            </a:r>
            <a:r>
              <a:rPr lang="pl-P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celoplošný záklop z prken </a:t>
            </a: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celoplošné podepření eliminuje vibrace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provětrávaná mezera / kontralať výšky 80 mm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pojistná hydroizolační vrstva (folie)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tepelná izolace z desek PIR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parotěs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pohledový záklop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pohledové krokve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A3C0184-44BA-4598-91E5-7A70B01692C8}"/>
              </a:ext>
            </a:extLst>
          </p:cNvPr>
          <p:cNvCxnSpPr/>
          <p:nvPr/>
        </p:nvCxnSpPr>
        <p:spPr>
          <a:xfrm>
            <a:off x="1447478" y="2978870"/>
            <a:ext cx="21818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95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3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K jakému účelu bude podstřešní prostor sloužit?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B760066-0C9E-4DE2-A7B8-8AA2BEB0F980}"/>
              </a:ext>
            </a:extLst>
          </p:cNvPr>
          <p:cNvSpPr/>
          <p:nvPr/>
        </p:nvSpPr>
        <p:spPr>
          <a:xfrm>
            <a:off x="632519" y="1789109"/>
            <a:ext cx="10053409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neobydlené, nevytápěné, nezateplené podkroví (studená půda)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doporučeno provést standardní provětranou skladbu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nutnost provětrání studené půdy (obvykle přerušením a výměnou folie v hřebeni)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lze i neprovětrávaná skladba, je však na místě vzít v potaz ochranu konstrukcí pod střešní skladbou a zajištění odvětrání podstřešního prostoru</a:t>
            </a:r>
          </a:p>
        </p:txBody>
      </p:sp>
    </p:spTree>
    <p:extLst>
      <p:ext uri="{BB962C8B-B14F-4D97-AF65-F5344CB8AC3E}">
        <p14:creationId xmlns:p14="http://schemas.microsoft.com/office/powerpoint/2010/main" val="852176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30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E9447D7-C2F1-4CF6-A9D1-D908BD51A51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SOUHR DŮLEŽITÝCH BODŮ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9B12765-75A4-4F60-81B0-1A7F2002F73B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PROJEKT / NÁVRH / REALIZACE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D114229-8108-4E30-B239-BA7FFEFD5DE9}"/>
              </a:ext>
            </a:extLst>
          </p:cNvPr>
          <p:cNvSpPr/>
          <p:nvPr/>
        </p:nvSpPr>
        <p:spPr>
          <a:xfrm>
            <a:off x="632518" y="1680933"/>
            <a:ext cx="11284805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potřeba chápat střešní souvrství jako jeden funkční celek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jednotlivé materiály / vrstvy se vzájemně ovlivňují a kooperují na celkové funkci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potřeba brát v potaz všechny souvislosti stavby (umístění, využití, vnitřní uspořádání)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nutno dbát pokynů a doporučení výrobců jednotlivých materiálů a používat příslušné systémové prvky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12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31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E9447D7-C2F1-4CF6-A9D1-D908BD51A51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Lindab </a:t>
            </a:r>
            <a:r>
              <a:rPr lang="cs-CZ" sz="2300" b="1" dirty="0" err="1">
                <a:solidFill>
                  <a:schemeClr val="tx2"/>
                </a:solidFill>
              </a:rPr>
              <a:t>SolarRoof</a:t>
            </a:r>
            <a:endParaRPr lang="cs-CZ" sz="2300" b="1" dirty="0">
              <a:solidFill>
                <a:schemeClr val="tx2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9B12765-75A4-4F60-81B0-1A7F2002F73B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Moderní střecha Lindab s integrovanými solárními panely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8D9DD7-090F-4C62-AF51-5B6F0FF08F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20" y="1692308"/>
            <a:ext cx="7706138" cy="51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71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32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E9447D7-C2F1-4CF6-A9D1-D908BD51A51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solidFill>
                  <a:schemeClr val="tx2"/>
                </a:solidFill>
              </a:rPr>
              <a:t>Lindab </a:t>
            </a:r>
            <a:r>
              <a:rPr lang="cs-CZ" sz="2300" b="1" dirty="0" err="1">
                <a:solidFill>
                  <a:schemeClr val="tx2"/>
                </a:solidFill>
              </a:rPr>
              <a:t>SolarRoof</a:t>
            </a:r>
            <a:endParaRPr lang="cs-CZ" sz="2300" b="1" dirty="0">
              <a:solidFill>
                <a:schemeClr val="tx2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9B12765-75A4-4F60-81B0-1A7F2002F73B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Moderní střecha Lindab s integrovanými solárními panely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917166E-4871-4A03-A1D5-4C103B2446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318" y="3996061"/>
            <a:ext cx="5084446" cy="268274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FEF3541-E9E4-4570-AF1D-940844AE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40" y="1738725"/>
            <a:ext cx="11377083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0F4582"/>
              </a:buClr>
              <a:buSzPct val="150000"/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0F4582"/>
              </a:buClr>
              <a:buSzPct val="150000"/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0F4582"/>
              </a:buClr>
              <a:buSzPct val="150000"/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0F4582"/>
              </a:buClr>
              <a:buSzPct val="150000"/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0F4582"/>
              </a:buClr>
              <a:buSzPct val="150000"/>
              <a:defRPr/>
            </a:pPr>
            <a:r>
              <a:rPr lang="cs-CZ" sz="1600" dirty="0">
                <a:cs typeface="Arial" panose="020B0604020202020204" pitchFamily="34" charset="0"/>
              </a:rPr>
              <a:t>Solární články typu CIGS mají schopnost reagovat na červenou složku světla, která převládá při zatažené obloze nebo mlze. To představuje velkou výhodu v oblastech s počasím typickým pro střední Evropu. CIGS technologie je účinnější při malém osvitu a proto množství vyrobené el. energie je větší než u křemíkových modulů.</a:t>
            </a:r>
          </a:p>
          <a:p>
            <a:pPr marL="285757" indent="-285757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0F458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cs typeface="Arial" panose="020B0604020202020204" pitchFamily="34" charset="0"/>
              </a:rPr>
              <a:t>délka panelu 3100 mm, šířka 410 mm, tloušťka 2 mm</a:t>
            </a:r>
          </a:p>
          <a:p>
            <a:pPr marL="285757" indent="-285757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0F458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cs typeface="Arial" panose="020B0604020202020204" pitchFamily="34" charset="0"/>
              </a:rPr>
              <a:t>výkon 120 </a:t>
            </a:r>
            <a:r>
              <a:rPr lang="cs-CZ" sz="1600" dirty="0" err="1">
                <a:cs typeface="Arial" panose="020B0604020202020204" pitchFamily="34" charset="0"/>
              </a:rPr>
              <a:t>Wp</a:t>
            </a:r>
            <a:endParaRPr lang="cs-CZ" sz="1600" dirty="0">
              <a:cs typeface="Arial" panose="020B0604020202020204" pitchFamily="34" charset="0"/>
            </a:endParaRPr>
          </a:p>
          <a:p>
            <a:pPr marL="285757" indent="-285757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0F458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cs typeface="Arial" panose="020B0604020202020204" pitchFamily="34" charset="0"/>
              </a:rPr>
              <a:t>prodejní cena 4.427,- Kč/ks</a:t>
            </a:r>
          </a:p>
          <a:p>
            <a:pPr marL="285757" indent="-285757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0F458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cs typeface="Arial" panose="020B0604020202020204" pitchFamily="34" charset="0"/>
              </a:rPr>
              <a:t>prodloužená záruka 10 let panel; 25 let na účinnost panelu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D06C12E-17E5-4B64-BDD4-14C5F93629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19" y="3996061"/>
            <a:ext cx="3777076" cy="28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6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7" y="-1488"/>
            <a:ext cx="792087" cy="8382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65BCCD0B-3463-42D6-8B4F-9892D487CC8C}"/>
              </a:ext>
            </a:extLst>
          </p:cNvPr>
          <p:cNvSpPr txBox="1"/>
          <p:nvPr/>
        </p:nvSpPr>
        <p:spPr>
          <a:xfrm>
            <a:off x="416496" y="0"/>
            <a:ext cx="1413060" cy="836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33</a:t>
            </a:fld>
            <a:endParaRPr lang="en-GB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7D6707E-6958-4235-8BCD-67882FD8F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1484784"/>
            <a:ext cx="12057081" cy="5335138"/>
          </a:xfrm>
          <a:prstGeom prst="rect">
            <a:avLst/>
          </a:prstGeom>
          <a:effectLst/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29D6058-46F0-4A00-8011-7470C1026C04}"/>
              </a:ext>
            </a:extLst>
          </p:cNvPr>
          <p:cNvSpPr txBox="1"/>
          <p:nvPr/>
        </p:nvSpPr>
        <p:spPr>
          <a:xfrm>
            <a:off x="1829555" y="54464"/>
            <a:ext cx="10283981" cy="1363546"/>
          </a:xfrm>
          <a:prstGeom prst="rect">
            <a:avLst/>
          </a:prstGeom>
          <a:solidFill>
            <a:srgbClr val="0175C0"/>
          </a:solidFill>
          <a:effectLst/>
        </p:spPr>
        <p:txBody>
          <a:bodyPr wrap="square" rtlCol="0">
            <a:noAutofit/>
          </a:bodyPr>
          <a:lstStyle/>
          <a:p>
            <a:pPr algn="ctr"/>
            <a:endParaRPr lang="cs-CZ" sz="2800" b="1" dirty="0">
              <a:solidFill>
                <a:schemeClr val="bg1"/>
              </a:solidFill>
            </a:endParaRPr>
          </a:p>
          <a:p>
            <a:pPr algn="ctr"/>
            <a:r>
              <a:rPr lang="cs-CZ" sz="4000" b="1" dirty="0">
                <a:solidFill>
                  <a:schemeClr val="bg1"/>
                </a:solidFill>
              </a:rPr>
              <a:t>D Ě K U J I   Z A   P O Z O R N O S T  </a:t>
            </a:r>
            <a:r>
              <a:rPr lang="cs-CZ" sz="40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chemeClr val="bg1"/>
              </a:solidFill>
            </a:endParaRPr>
          </a:p>
          <a:p>
            <a:pPr algn="ctr"/>
            <a:endParaRPr lang="cs-CZ" sz="2300" b="1" dirty="0">
              <a:solidFill>
                <a:schemeClr val="tx2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676264E-3E0A-46CF-B0E1-EBB93E34A513}"/>
              </a:ext>
            </a:extLst>
          </p:cNvPr>
          <p:cNvSpPr txBox="1"/>
          <p:nvPr/>
        </p:nvSpPr>
        <p:spPr>
          <a:xfrm>
            <a:off x="5748950" y="5890135"/>
            <a:ext cx="6364586" cy="9134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sz="1050" b="1" i="1" dirty="0">
              <a:solidFill>
                <a:schemeClr val="bg1"/>
              </a:solidFill>
            </a:endParaRPr>
          </a:p>
          <a:p>
            <a:pPr algn="just"/>
            <a:r>
              <a:rPr lang="cs-CZ" sz="2800" b="1" i="1" dirty="0">
                <a:solidFill>
                  <a:schemeClr val="bg1"/>
                </a:solidFill>
              </a:rPr>
              <a:t>Petr Kulhavý, Lindab Sales CZ s.r.o.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462B2604-6F15-4244-8300-936160C44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54463"/>
            <a:ext cx="1684445" cy="23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4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4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K jakému účelu bude podstřešní prostor sloužit?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B760066-0C9E-4DE2-A7B8-8AA2BEB0F980}"/>
              </a:ext>
            </a:extLst>
          </p:cNvPr>
          <p:cNvSpPr/>
          <p:nvPr/>
        </p:nvSpPr>
        <p:spPr>
          <a:xfrm>
            <a:off x="632519" y="1789109"/>
            <a:ext cx="1005340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neobydlené, nevytápěné, nezateplené podkroví (studená půda)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4A508A3-A5AC-4EDA-B534-A635C947C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980" y="2366959"/>
            <a:ext cx="7374040" cy="422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6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5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K jakému účelu bude podstřešní prostor sloužit?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B760066-0C9E-4DE2-A7B8-8AA2BEB0F980}"/>
              </a:ext>
            </a:extLst>
          </p:cNvPr>
          <p:cNvSpPr/>
          <p:nvPr/>
        </p:nvSpPr>
        <p:spPr>
          <a:xfrm>
            <a:off x="632519" y="1789109"/>
            <a:ext cx="10053409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obytné, zateplené, vytápěné podkroví…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vždy provětrané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vždy s pojistnou hydroizolací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skladby a systémové prvky dle zvolených materiálů</a:t>
            </a:r>
          </a:p>
        </p:txBody>
      </p:sp>
    </p:spTree>
    <p:extLst>
      <p:ext uri="{BB962C8B-B14F-4D97-AF65-F5344CB8AC3E}">
        <p14:creationId xmlns:p14="http://schemas.microsoft.com/office/powerpoint/2010/main" val="118853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6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K jakému účelu bude podstřešní prostor sloužit?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B760066-0C9E-4DE2-A7B8-8AA2BEB0F980}"/>
              </a:ext>
            </a:extLst>
          </p:cNvPr>
          <p:cNvSpPr/>
          <p:nvPr/>
        </p:nvSpPr>
        <p:spPr>
          <a:xfrm>
            <a:off x="632519" y="1789109"/>
            <a:ext cx="1005340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obytné, zateplené, vytápěné podkroví…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3D26300-4D77-46B8-9D1C-0A88F8513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623" y="2366960"/>
            <a:ext cx="8320503" cy="43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0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7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Důležité vstupy při návrhu střešní skladby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D09F93-D2C8-4302-860E-95DAE8B63C83}"/>
              </a:ext>
            </a:extLst>
          </p:cNvPr>
          <p:cNvSpPr/>
          <p:nvPr/>
        </p:nvSpPr>
        <p:spPr>
          <a:xfrm>
            <a:off x="632519" y="1897745"/>
            <a:ext cx="110736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umístění stavby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umístění stavby s ohledem na působení klimatických vlivů</a:t>
            </a:r>
            <a:endParaRPr lang="cs-CZ" sz="7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zamýšlené využití podstřešního prostoru 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obytné / neobytné / otevřené prostory</a:t>
            </a:r>
            <a:endParaRPr lang="cs-CZ" sz="7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parametry střešních rovin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výška, tvary a sklony střešních rovin</a:t>
            </a:r>
            <a:endParaRPr lang="cs-CZ" sz="7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 a profilace střešní krytiny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výška, tvary a sklony střešních rovin</a:t>
            </a:r>
            <a:endParaRPr lang="cs-CZ" sz="7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 a umístění tepelného izolantu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vata /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pir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mezi krokvemi, pod krokvemi, nad krokvemi</a:t>
            </a:r>
          </a:p>
        </p:txBody>
      </p:sp>
    </p:spTree>
    <p:extLst>
      <p:ext uri="{BB962C8B-B14F-4D97-AF65-F5344CB8AC3E}">
        <p14:creationId xmlns:p14="http://schemas.microsoft.com/office/powerpoint/2010/main" val="1572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8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Druhy plechových střešních krytin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D09F93-D2C8-4302-860E-95DAE8B63C83}"/>
              </a:ext>
            </a:extLst>
          </p:cNvPr>
          <p:cNvSpPr/>
          <p:nvPr/>
        </p:nvSpPr>
        <p:spPr>
          <a:xfrm>
            <a:off x="632519" y="1897745"/>
            <a:ext cx="11073612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profilované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imitace střešních tašek, trapézové profily</a:t>
            </a:r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3B7968B-67F1-4F03-B3CA-C45702314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19" y="2983541"/>
            <a:ext cx="5463481" cy="35599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9B59A25-8726-44D5-B1D1-D0F02B489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266" y="2994766"/>
            <a:ext cx="5792058" cy="35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0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BF93F30-E7DF-40DA-A74E-5C910448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F5A-0506-4437-8982-3922F645E688}" type="slidenum">
              <a:rPr lang="en-GB" smtClean="0"/>
              <a:t>9</a:t>
            </a:fld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-1488"/>
            <a:ext cx="742950" cy="8382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6B3E2D-77EF-45EB-8C64-66E3857B6CC2}"/>
              </a:ext>
            </a:extLst>
          </p:cNvPr>
          <p:cNvSpPr txBox="1"/>
          <p:nvPr/>
        </p:nvSpPr>
        <p:spPr>
          <a:xfrm>
            <a:off x="1568624" y="404664"/>
            <a:ext cx="782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>
                <a:solidFill>
                  <a:schemeClr val="tx2"/>
                </a:solidFill>
              </a:rPr>
              <a:t>SKLADBY STŘEŠNÍHO PLÁŠTĚ - OBECNĚ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8C2568-5878-49CD-ABD6-4593CFB1BABF}"/>
              </a:ext>
            </a:extLst>
          </p:cNvPr>
          <p:cNvSpPr txBox="1"/>
          <p:nvPr/>
        </p:nvSpPr>
        <p:spPr>
          <a:xfrm>
            <a:off x="632519" y="1180315"/>
            <a:ext cx="11284805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chemeClr val="bg1"/>
                </a:solidFill>
              </a:rPr>
              <a:t>Druhy plechových střešních krytin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D09F93-D2C8-4302-860E-95DAE8B63C83}"/>
              </a:ext>
            </a:extLst>
          </p:cNvPr>
          <p:cNvSpPr/>
          <p:nvPr/>
        </p:nvSpPr>
        <p:spPr>
          <a:xfrm>
            <a:off x="632519" y="1897745"/>
            <a:ext cx="11073612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Blip>
                <a:blip r:embed="rId4"/>
              </a:buBlip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neprofilované</a:t>
            </a:r>
          </a:p>
          <a:p>
            <a:pPr marL="742950" lvl="1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falcované krytiny, imitace falcované krytiny SRP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cs-CZ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898438D-4370-46D4-8BCD-61BE9026D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19" y="3117678"/>
            <a:ext cx="5587447" cy="348189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452C5B3-B779-4876-A3A4-86B8E1398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877" y="2994766"/>
            <a:ext cx="5587447" cy="36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5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2Fyt7_qtOZlOoXgcFQ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bteKlhXES5srZwL6KL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eV5_0Tlj9tUVsmLmaO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2MM8YhLSGnDUSAtUfE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tKAU4CppZ_SDbmbnRg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ici16pJHTv6cEApmo8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ZGXUAPQASH0b.mAq.LCw"/>
</p:tagLst>
</file>

<file path=ppt/theme/theme1.xml><?xml version="1.0" encoding="utf-8"?>
<a:theme xmlns:a="http://schemas.openxmlformats.org/drawingml/2006/main" name="LindabTheme">
  <a:themeElements>
    <a:clrScheme name="Lindab">
      <a:dk1>
        <a:srgbClr val="000000"/>
      </a:dk1>
      <a:lt1>
        <a:srgbClr val="FFFFFF"/>
      </a:lt1>
      <a:dk2>
        <a:srgbClr val="0075BF"/>
      </a:dk2>
      <a:lt2>
        <a:srgbClr val="DADADA"/>
      </a:lt2>
      <a:accent1>
        <a:srgbClr val="0075BF"/>
      </a:accent1>
      <a:accent2>
        <a:srgbClr val="6794B9"/>
      </a:accent2>
      <a:accent3>
        <a:srgbClr val="CF5A1A"/>
      </a:accent3>
      <a:accent4>
        <a:srgbClr val="355F18"/>
      </a:accent4>
      <a:accent5>
        <a:srgbClr val="457C1F"/>
      </a:accent5>
      <a:accent6>
        <a:srgbClr val="00426E"/>
      </a:accent6>
      <a:hlink>
        <a:srgbClr val="0075BF"/>
      </a:hlink>
      <a:folHlink>
        <a:srgbClr val="00426E"/>
      </a:folHlink>
    </a:clrScheme>
    <a:fontScheme name="Lindab">
      <a:majorFont>
        <a:latin typeface="Segoe UI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indab Template 2021.potx" id="{36610CF1-8F54-4BCB-9E8C-CE6C227FE678}" vid="{A46887BE-AE3A-4E80-B113-75C3973D6D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246F7836F4A4DACD4AA7A81275146" ma:contentTypeVersion="2" ma:contentTypeDescription="Create a new document." ma:contentTypeScope="" ma:versionID="666c3cfa2ca3400ee8d7d1a6863d8091">
  <xsd:schema xmlns:xsd="http://www.w3.org/2001/XMLSchema" xmlns:xs="http://www.w3.org/2001/XMLSchema" xmlns:p="http://schemas.microsoft.com/office/2006/metadata/properties" xmlns:ns2="cc803a21-b695-4253-8fe0-308243478cb5" targetNamespace="http://schemas.microsoft.com/office/2006/metadata/properties" ma:root="true" ma:fieldsID="1a2040f12b954b3d3f0658b9116342dd" ns2:_="">
    <xsd:import namespace="cc803a21-b695-4253-8fe0-308243478c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03a21-b695-4253-8fe0-308243478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8CCAE1-FF35-46B9-BFB8-9421B0163A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E22D0C-1FA7-43E5-9475-B35776C73FFB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cc803a21-b695-4253-8fe0-308243478cb5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8A2708D-C26C-4B35-83F4-E578E3474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03a21-b695-4253-8fe0-308243478c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Lindab Template 2021</Template>
  <TotalTime>20058</TotalTime>
  <Words>1639</Words>
  <Application>Microsoft Office PowerPoint</Application>
  <PresentationFormat>Širokoúhlá obrazovka</PresentationFormat>
  <Paragraphs>294</Paragraphs>
  <Slides>33</Slides>
  <Notes>33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Helvetica Neue CE</vt:lpstr>
      <vt:lpstr>Segoe UI Semibold</vt:lpstr>
      <vt:lpstr>Wingdings</vt:lpstr>
      <vt:lpstr>LindabTheme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Vigh, Gellért</dc:creator>
  <cp:lastModifiedBy>Petr Kulhavy</cp:lastModifiedBy>
  <cp:revision>46</cp:revision>
  <cp:lastPrinted>2020-03-31T09:09:00Z</cp:lastPrinted>
  <dcterms:created xsi:type="dcterms:W3CDTF">2021-07-01T10:31:16Z</dcterms:created>
  <dcterms:modified xsi:type="dcterms:W3CDTF">2022-04-10T19:32:12Z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0x010100FD4246F7836F4A4DACD4AA7A81275146</vt:lpwstr>
  </property>
</Properties>
</file>